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76" r:id="rId4"/>
  </p:sldMasterIdLst>
  <p:notesMasterIdLst>
    <p:notesMasterId r:id="rId21"/>
  </p:notesMasterIdLst>
  <p:handoutMasterIdLst>
    <p:handoutMasterId r:id="rId22"/>
  </p:handoutMasterIdLst>
  <p:sldIdLst>
    <p:sldId id="410" r:id="rId5"/>
    <p:sldId id="383" r:id="rId6"/>
    <p:sldId id="391" r:id="rId7"/>
    <p:sldId id="408" r:id="rId8"/>
    <p:sldId id="424" r:id="rId9"/>
    <p:sldId id="425" r:id="rId10"/>
    <p:sldId id="426" r:id="rId11"/>
    <p:sldId id="427" r:id="rId12"/>
    <p:sldId id="428" r:id="rId13"/>
    <p:sldId id="429" r:id="rId14"/>
    <p:sldId id="430" r:id="rId15"/>
    <p:sldId id="431" r:id="rId16"/>
    <p:sldId id="432" r:id="rId17"/>
    <p:sldId id="433" r:id="rId18"/>
    <p:sldId id="434" r:id="rId19"/>
    <p:sldId id="40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6327" autoAdjust="0"/>
  </p:normalViewPr>
  <p:slideViewPr>
    <p:cSldViewPr snapToGrid="0">
      <p:cViewPr varScale="1">
        <p:scale>
          <a:sx n="107" d="100"/>
          <a:sy n="107" d="100"/>
        </p:scale>
        <p:origin x="84" y="13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5/16/2024</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5/16/2024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dirty="0"/>
          </a:p>
        </p:txBody>
      </p:sp>
    </p:spTree>
    <p:extLst>
      <p:ext uri="{BB962C8B-B14F-4D97-AF65-F5344CB8AC3E}">
        <p14:creationId xmlns:p14="http://schemas.microsoft.com/office/powerpoint/2010/main" val="1092453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2</a:t>
            </a:fld>
            <a:endParaRPr lang="en-US" dirty="0"/>
          </a:p>
        </p:txBody>
      </p:sp>
    </p:spTree>
    <p:extLst>
      <p:ext uri="{BB962C8B-B14F-4D97-AF65-F5344CB8AC3E}">
        <p14:creationId xmlns:p14="http://schemas.microsoft.com/office/powerpoint/2010/main" val="3113416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2386183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16</a:t>
            </a:fld>
            <a:endParaRPr lang="en-US" dirty="0"/>
          </a:p>
        </p:txBody>
      </p:sp>
    </p:spTree>
    <p:extLst>
      <p:ext uri="{BB962C8B-B14F-4D97-AF65-F5344CB8AC3E}">
        <p14:creationId xmlns:p14="http://schemas.microsoft.com/office/powerpoint/2010/main" val="2730433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442411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156163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15888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10724793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0900042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717467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3407060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16390688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298261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47750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7120389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379679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9423160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0299231"/>
      </p:ext>
    </p:extLst>
  </p:cSld>
  <p:clrMapOvr>
    <a:masterClrMapping/>
  </p:clrMapOvr>
  <p:extLst>
    <p:ext uri="{DCECCB84-F9BA-43D5-87BE-67443E8EF086}">
      <p15:sldGuideLst xmlns:p15="http://schemas.microsoft.com/office/powerpoint/2012/main">
        <p15:guide id="2" pos="7104">
          <p15:clr>
            <a:srgbClr val="FBAE40"/>
          </p15:clr>
        </p15:guide>
        <p15:guide id="3" pos="4344">
          <p15:clr>
            <a:srgbClr val="FBAE40"/>
          </p15:clr>
        </p15:guide>
        <p15:guide id="4" pos="4560">
          <p15:clr>
            <a:srgbClr val="FBAE40"/>
          </p15:clr>
        </p15:guide>
        <p15:guide id="8" orient="horz" pos="1848">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latin typeface="+mn-lt"/>
            </a:endParaRP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8935938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latin typeface="+mn-lt"/>
            </a:endParaRP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6881079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latin typeface="+mn-lt"/>
            </a:endParaRP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8134247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latin typeface="+mn-lt"/>
            </a:endParaRP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3336861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latin typeface="+mn-lt"/>
            </a:endParaRP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696931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latin typeface="+mn-lt"/>
            </a:endParaRP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4769242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latin typeface="+mn-lt"/>
            </a:endParaRP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68851252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dirty="0">
              <a:latin typeface="+mn-lt"/>
            </a:endParaRP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3081037"/>
      </p:ext>
    </p:extLst>
  </p:cSld>
  <p:clrMap bg1="dk1" tx1="lt1" bg2="dk2" tx2="lt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 id="2147483889" r:id="rId13"/>
    <p:sldLayoutId id="2147483890" r:id="rId14"/>
    <p:sldLayoutId id="2147483891" r:id="rId15"/>
    <p:sldLayoutId id="2147483892" r:id="rId16"/>
    <p:sldLayoutId id="2147483893" r:id="rId17"/>
    <p:sldLayoutId id="2147483894" r:id="rId18"/>
    <p:sldLayoutId id="2147483895" r:id="rId19"/>
    <p:sldLayoutId id="2147483896" r:id="rId20"/>
    <p:sldLayoutId id="2147483899" r:id="rId21"/>
    <p:sldLayoutId id="2147483700" r:id="rId22"/>
    <p:sldLayoutId id="2147483659" r:id="rId23"/>
    <p:sldLayoutId id="2147483708" r:id="rId24"/>
    <p:sldLayoutId id="2147483706" r:id="rId25"/>
    <p:sldLayoutId id="2147483705" r:id="rId26"/>
    <p:sldLayoutId id="2147483703" r:id="rId27"/>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00" userDrawn="1">
          <p15:clr>
            <a:srgbClr val="547EBF"/>
          </p15:clr>
        </p15:guide>
        <p15:guide id="2"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file/d/1sy56O47vRM3IEt-PVmfJBCVI_KwwtULi/view" TargetMode="External"/><Relationship Id="rId2" Type="http://schemas.openxmlformats.org/officeDocument/2006/relationships/hyperlink" Target="https://drive.google.com/file/d/12pGSvqSViUToGuILA8yy3oCMIlkS39Y1/view?usp=sharing" TargetMode="Externa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race between four rabbits and one tortoise and the tortoise is on the lead">
            <a:extLst>
              <a:ext uri="{FF2B5EF4-FFF2-40B4-BE49-F238E27FC236}">
                <a16:creationId xmlns:a16="http://schemas.microsoft.com/office/drawing/2014/main" id="{E2CB3EC4-B1F4-4886-1FFC-E1EA87BC7732}"/>
              </a:ext>
            </a:extLst>
          </p:cNvPr>
          <p:cNvPicPr>
            <a:picLocks noChangeAspect="1"/>
          </p:cNvPicPr>
          <p:nvPr/>
        </p:nvPicPr>
        <p:blipFill rotWithShape="1">
          <a:blip r:embed="rId3"/>
          <a:srcRect l="24926" t="1368" r="12226"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4753428" y="1546041"/>
            <a:ext cx="3887839" cy="2372168"/>
          </a:xfrm>
        </p:spPr>
        <p:txBody>
          <a:bodyPr vert="horz" lIns="91440" tIns="45720" rIns="91440" bIns="45720" rtlCol="0" anchor="b">
            <a:normAutofit fontScale="90000"/>
          </a:bodyPr>
          <a:lstStyle/>
          <a:p>
            <a:pPr algn="r"/>
            <a:r>
              <a:rPr lang="en-US" sz="4600" b="0" i="0" dirty="0">
                <a:solidFill>
                  <a:schemeClr val="accent1"/>
                </a:solidFill>
              </a:rPr>
              <a:t> ENPM 673</a:t>
            </a:r>
            <a:br>
              <a:rPr lang="en-US" sz="4600" b="0" i="0" dirty="0">
                <a:solidFill>
                  <a:schemeClr val="accent1"/>
                </a:solidFill>
              </a:rPr>
            </a:br>
            <a:r>
              <a:rPr lang="en-US" sz="4600" b="0" i="0" dirty="0">
                <a:solidFill>
                  <a:schemeClr val="accent1"/>
                </a:solidFill>
              </a:rPr>
              <a:t>TURTLEBOT CHALLENGE</a:t>
            </a:r>
            <a:br>
              <a:rPr lang="en-US" sz="4600" b="0" i="0" dirty="0">
                <a:solidFill>
                  <a:schemeClr val="accent1"/>
                </a:solidFill>
              </a:rPr>
            </a:br>
            <a:br>
              <a:rPr lang="en-US" sz="4600" b="0" i="0" dirty="0">
                <a:solidFill>
                  <a:schemeClr val="accent1"/>
                </a:solidFill>
              </a:rPr>
            </a:br>
            <a:r>
              <a:rPr lang="en-US" sz="4600" b="0" i="0" dirty="0">
                <a:solidFill>
                  <a:schemeClr val="accent1"/>
                </a:solidFill>
              </a:rPr>
              <a:t>Group -13</a:t>
            </a:r>
          </a:p>
        </p:txBody>
      </p:sp>
    </p:spTree>
    <p:extLst>
      <p:ext uri="{BB962C8B-B14F-4D97-AF65-F5344CB8AC3E}">
        <p14:creationId xmlns:p14="http://schemas.microsoft.com/office/powerpoint/2010/main" val="339030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47AB1E-242A-567A-924B-C4938FA5EFA2}"/>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Optical Flow</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F425472-C751-EA89-2B9C-7473FCF46DBE}"/>
              </a:ext>
            </a:extLst>
          </p:cNvPr>
          <p:cNvSpPr>
            <a:spLocks noGrp="1"/>
          </p:cNvSpPr>
          <p:nvPr>
            <p:ph type="body" sz="quarter" idx="11"/>
          </p:nvPr>
        </p:nvSpPr>
        <p:spPr>
          <a:xfrm>
            <a:off x="4978918" y="1109145"/>
            <a:ext cx="6279631" cy="1928677"/>
          </a:xfrm>
        </p:spPr>
        <p:txBody>
          <a:bodyPr vert="horz" lIns="91440" tIns="45720" rIns="91440" bIns="45720" rtlCol="0" anchor="ctr">
            <a:normAutofit/>
          </a:bodyPr>
          <a:lstStyle/>
          <a:p>
            <a:pPr>
              <a:buFont typeface="Wingdings 3" charset="2"/>
              <a:buChar char=""/>
            </a:pPr>
            <a:r>
              <a:rPr lang="en-US" sz="1800" dirty="0">
                <a:solidFill>
                  <a:schemeClr val="tx1">
                    <a:lumMod val="75000"/>
                    <a:lumOff val="25000"/>
                  </a:schemeClr>
                </a:solidFill>
                <a:latin typeface="Adobe Fan Heiti Std B" panose="020B0700000000000000" pitchFamily="34" charset="-128"/>
                <a:ea typeface="Adobe Fan Heiti Std B" panose="020B0700000000000000" pitchFamily="34" charset="-128"/>
              </a:rPr>
              <a:t>The Optical flow is done to make the robot detect the moving obstacles on its path.</a:t>
            </a: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Content Placeholder 10">
            <a:extLst>
              <a:ext uri="{FF2B5EF4-FFF2-40B4-BE49-F238E27FC236}">
                <a16:creationId xmlns:a16="http://schemas.microsoft.com/office/drawing/2014/main" id="{80714F24-8C14-E832-381A-93C4B2377A84}"/>
              </a:ext>
            </a:extLst>
          </p:cNvPr>
          <p:cNvPicPr>
            <a:picLocks noChangeAspect="1"/>
          </p:cNvPicPr>
          <p:nvPr/>
        </p:nvPicPr>
        <p:blipFill>
          <a:blip r:embed="rId2"/>
          <a:stretch>
            <a:fillRect/>
          </a:stretch>
        </p:blipFill>
        <p:spPr>
          <a:xfrm>
            <a:off x="6027330" y="2831213"/>
            <a:ext cx="3525739" cy="2899055"/>
          </a:xfrm>
          <a:prstGeom prst="rect">
            <a:avLst/>
          </a:prstGeom>
        </p:spPr>
      </p:pic>
    </p:spTree>
    <p:extLst>
      <p:ext uri="{BB962C8B-B14F-4D97-AF65-F5344CB8AC3E}">
        <p14:creationId xmlns:p14="http://schemas.microsoft.com/office/powerpoint/2010/main" val="1382235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AC1CBE-F1C5-52F9-5CA7-25723E8F72CD}"/>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Pipeline for optical flow</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Rectangle 3">
            <a:extLst>
              <a:ext uri="{FF2B5EF4-FFF2-40B4-BE49-F238E27FC236}">
                <a16:creationId xmlns:a16="http://schemas.microsoft.com/office/drawing/2014/main" id="{69079E91-EEB1-4CE5-1ED4-4C9E8E4D4CC5}"/>
              </a:ext>
            </a:extLst>
          </p:cNvPr>
          <p:cNvSpPr/>
          <p:nvPr/>
        </p:nvSpPr>
        <p:spPr>
          <a:xfrm>
            <a:off x="5778572" y="287063"/>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Getting the image from the camera feed.</a:t>
            </a:r>
          </a:p>
        </p:txBody>
      </p:sp>
      <p:sp>
        <p:nvSpPr>
          <p:cNvPr id="5" name="Arrow: Down 4">
            <a:extLst>
              <a:ext uri="{FF2B5EF4-FFF2-40B4-BE49-F238E27FC236}">
                <a16:creationId xmlns:a16="http://schemas.microsoft.com/office/drawing/2014/main" id="{6E3FD159-7593-3B53-A84A-F43F33B42D0D}"/>
              </a:ext>
            </a:extLst>
          </p:cNvPr>
          <p:cNvSpPr/>
          <p:nvPr/>
        </p:nvSpPr>
        <p:spPr>
          <a:xfrm>
            <a:off x="7808118" y="800090"/>
            <a:ext cx="102869" cy="2870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D4D7A8C-E5FC-B22A-4796-399BD503CC0F}"/>
              </a:ext>
            </a:extLst>
          </p:cNvPr>
          <p:cNvSpPr/>
          <p:nvPr/>
        </p:nvSpPr>
        <p:spPr>
          <a:xfrm>
            <a:off x="5772943" y="1087153"/>
            <a:ext cx="4207664"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Pre-processing if not already done.</a:t>
            </a:r>
          </a:p>
        </p:txBody>
      </p:sp>
      <p:sp>
        <p:nvSpPr>
          <p:cNvPr id="7" name="Arrow: Down 6">
            <a:extLst>
              <a:ext uri="{FF2B5EF4-FFF2-40B4-BE49-F238E27FC236}">
                <a16:creationId xmlns:a16="http://schemas.microsoft.com/office/drawing/2014/main" id="{3392D5D3-230E-E735-5C43-E1148D885424}"/>
              </a:ext>
            </a:extLst>
          </p:cNvPr>
          <p:cNvSpPr/>
          <p:nvPr/>
        </p:nvSpPr>
        <p:spPr>
          <a:xfrm>
            <a:off x="7808118" y="1598719"/>
            <a:ext cx="102867" cy="3527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19" name="Rectangle 18">
            <a:extLst>
              <a:ext uri="{FF2B5EF4-FFF2-40B4-BE49-F238E27FC236}">
                <a16:creationId xmlns:a16="http://schemas.microsoft.com/office/drawing/2014/main" id="{8F92396A-EA8C-3BA1-1B47-CB4163AA4E98}"/>
              </a:ext>
            </a:extLst>
          </p:cNvPr>
          <p:cNvSpPr/>
          <p:nvPr/>
        </p:nvSpPr>
        <p:spPr>
          <a:xfrm>
            <a:off x="5779473" y="1949957"/>
            <a:ext cx="4207668" cy="5130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Using </a:t>
            </a:r>
            <a:r>
              <a:rPr lang="en-US" sz="1100" dirty="0" err="1"/>
              <a:t>Farneback</a:t>
            </a:r>
            <a:r>
              <a:rPr lang="en-US" sz="1100" dirty="0"/>
              <a:t> Method to calculate the flow vector of every pixel</a:t>
            </a:r>
          </a:p>
        </p:txBody>
      </p:sp>
      <p:sp>
        <p:nvSpPr>
          <p:cNvPr id="21" name="Arrow: Down 20">
            <a:extLst>
              <a:ext uri="{FF2B5EF4-FFF2-40B4-BE49-F238E27FC236}">
                <a16:creationId xmlns:a16="http://schemas.microsoft.com/office/drawing/2014/main" id="{BD2AA1EB-CD24-7DAB-A38C-DCEFBFE915C3}"/>
              </a:ext>
            </a:extLst>
          </p:cNvPr>
          <p:cNvSpPr/>
          <p:nvPr/>
        </p:nvSpPr>
        <p:spPr>
          <a:xfrm>
            <a:off x="7813832" y="2462985"/>
            <a:ext cx="62938" cy="3320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BDF259E-0E72-8D12-5ECB-741624E5679E}"/>
              </a:ext>
            </a:extLst>
          </p:cNvPr>
          <p:cNvSpPr/>
          <p:nvPr/>
        </p:nvSpPr>
        <p:spPr>
          <a:xfrm>
            <a:off x="5772938" y="2822036"/>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Calculating the magnitude and direction of the flow vectors.</a:t>
            </a:r>
          </a:p>
        </p:txBody>
      </p:sp>
      <p:sp>
        <p:nvSpPr>
          <p:cNvPr id="25" name="Arrow: Down 24">
            <a:extLst>
              <a:ext uri="{FF2B5EF4-FFF2-40B4-BE49-F238E27FC236}">
                <a16:creationId xmlns:a16="http://schemas.microsoft.com/office/drawing/2014/main" id="{E0945B71-630D-BB2A-C317-F868BCA36F79}"/>
              </a:ext>
            </a:extLst>
          </p:cNvPr>
          <p:cNvSpPr/>
          <p:nvPr/>
        </p:nvSpPr>
        <p:spPr>
          <a:xfrm>
            <a:off x="7813832" y="3343530"/>
            <a:ext cx="45719" cy="34635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19BEF82-CF7B-60B2-F096-999B318BD897}"/>
              </a:ext>
            </a:extLst>
          </p:cNvPr>
          <p:cNvSpPr/>
          <p:nvPr/>
        </p:nvSpPr>
        <p:spPr>
          <a:xfrm>
            <a:off x="5807153" y="3702517"/>
            <a:ext cx="4207663" cy="48987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Applying thresholds to the magnitude.</a:t>
            </a:r>
          </a:p>
        </p:txBody>
      </p:sp>
      <p:sp>
        <p:nvSpPr>
          <p:cNvPr id="28" name="Arrow: Down 27">
            <a:extLst>
              <a:ext uri="{FF2B5EF4-FFF2-40B4-BE49-F238E27FC236}">
                <a16:creationId xmlns:a16="http://schemas.microsoft.com/office/drawing/2014/main" id="{F0CE1913-7E4A-70A2-A2E1-769E2BB77944}"/>
              </a:ext>
            </a:extLst>
          </p:cNvPr>
          <p:cNvSpPr/>
          <p:nvPr/>
        </p:nvSpPr>
        <p:spPr>
          <a:xfrm>
            <a:off x="7807621" y="4192394"/>
            <a:ext cx="75221" cy="3645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2B61A93-C9C7-453B-2E90-FCB3C84BCC8B}"/>
              </a:ext>
            </a:extLst>
          </p:cNvPr>
          <p:cNvSpPr/>
          <p:nvPr/>
        </p:nvSpPr>
        <p:spPr>
          <a:xfrm>
            <a:off x="5800613" y="5449756"/>
            <a:ext cx="4207669" cy="51385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Getting feedback from the sensors and applying actions</a:t>
            </a:r>
          </a:p>
        </p:txBody>
      </p:sp>
      <p:sp>
        <p:nvSpPr>
          <p:cNvPr id="30" name="Arrow: Down 29">
            <a:extLst>
              <a:ext uri="{FF2B5EF4-FFF2-40B4-BE49-F238E27FC236}">
                <a16:creationId xmlns:a16="http://schemas.microsoft.com/office/drawing/2014/main" id="{D1579FAE-D603-8BDE-37E4-69AC3C2885B9}"/>
              </a:ext>
            </a:extLst>
          </p:cNvPr>
          <p:cNvSpPr/>
          <p:nvPr/>
        </p:nvSpPr>
        <p:spPr>
          <a:xfrm>
            <a:off x="7831052" y="5104998"/>
            <a:ext cx="51433" cy="33788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31" name="Rectangle 30">
            <a:extLst>
              <a:ext uri="{FF2B5EF4-FFF2-40B4-BE49-F238E27FC236}">
                <a16:creationId xmlns:a16="http://schemas.microsoft.com/office/drawing/2014/main" id="{7C849A8C-3AD9-84C6-390A-8AE8B21C749C}"/>
              </a:ext>
            </a:extLst>
          </p:cNvPr>
          <p:cNvSpPr/>
          <p:nvPr/>
        </p:nvSpPr>
        <p:spPr>
          <a:xfrm>
            <a:off x="5800613" y="4566720"/>
            <a:ext cx="4214203" cy="48987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Adjusting thresholds for better detection of obstacles.</a:t>
            </a:r>
          </a:p>
        </p:txBody>
      </p:sp>
    </p:spTree>
    <p:extLst>
      <p:ext uri="{BB962C8B-B14F-4D97-AF65-F5344CB8AC3E}">
        <p14:creationId xmlns:p14="http://schemas.microsoft.com/office/powerpoint/2010/main" val="3005120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2" name="Straight Connector 31">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6"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7"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8" name="Isosceles Triangle 57">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9"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1"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2" name="Isosceles Triangle 61">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3" name="Isosceles Triangle 62">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64" name="Rectangle 63">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C90E46-721A-D5D0-557C-7CC7B245EE4D}"/>
              </a:ext>
            </a:extLst>
          </p:cNvPr>
          <p:cNvSpPr>
            <a:spLocks noGrp="1"/>
          </p:cNvSpPr>
          <p:nvPr>
            <p:ph type="ctrTitle"/>
          </p:nvPr>
        </p:nvSpPr>
        <p:spPr>
          <a:xfrm>
            <a:off x="754210" y="689740"/>
            <a:ext cx="8596668" cy="1320800"/>
          </a:xfrm>
        </p:spPr>
        <p:txBody>
          <a:bodyPr vert="horz" lIns="91440" tIns="45720" rIns="91440" bIns="45720" rtlCol="0" anchor="t">
            <a:normAutofit/>
          </a:bodyPr>
          <a:lstStyle/>
          <a:p>
            <a:r>
              <a:rPr lang="en-US" sz="3600" dirty="0">
                <a:solidFill>
                  <a:schemeClr val="accent1"/>
                </a:solidFill>
              </a:rPr>
              <a:t>ROS2 PIPELINE</a:t>
            </a:r>
          </a:p>
        </p:txBody>
      </p:sp>
      <p:sp>
        <p:nvSpPr>
          <p:cNvPr id="65" name="Isosceles Triangle 64">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6" name="Isosceles Triangle 65">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Oval 3">
            <a:extLst>
              <a:ext uri="{FF2B5EF4-FFF2-40B4-BE49-F238E27FC236}">
                <a16:creationId xmlns:a16="http://schemas.microsoft.com/office/drawing/2014/main" id="{2E4D9E33-94EE-DA63-02D9-06857A9D7CC0}"/>
              </a:ext>
            </a:extLst>
          </p:cNvPr>
          <p:cNvSpPr/>
          <p:nvPr/>
        </p:nvSpPr>
        <p:spPr>
          <a:xfrm>
            <a:off x="5098132" y="146390"/>
            <a:ext cx="2041451" cy="48909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5" name="Arrow: Down 4">
            <a:extLst>
              <a:ext uri="{FF2B5EF4-FFF2-40B4-BE49-F238E27FC236}">
                <a16:creationId xmlns:a16="http://schemas.microsoft.com/office/drawing/2014/main" id="{657E9C6D-CDDE-8976-0EE3-FC2A9AEE9C0E}"/>
              </a:ext>
            </a:extLst>
          </p:cNvPr>
          <p:cNvSpPr/>
          <p:nvPr/>
        </p:nvSpPr>
        <p:spPr>
          <a:xfrm flipH="1">
            <a:off x="6047975" y="653572"/>
            <a:ext cx="96048" cy="2424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78B62B1-1406-E5E7-8555-E8CE22F55CAA}"/>
              </a:ext>
            </a:extLst>
          </p:cNvPr>
          <p:cNvSpPr/>
          <p:nvPr/>
        </p:nvSpPr>
        <p:spPr>
          <a:xfrm>
            <a:off x="5075274" y="2102762"/>
            <a:ext cx="2098158" cy="456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Receiving the image feed and processing them</a:t>
            </a:r>
          </a:p>
        </p:txBody>
      </p:sp>
      <p:sp>
        <p:nvSpPr>
          <p:cNvPr id="21" name="Hexagon 20">
            <a:extLst>
              <a:ext uri="{FF2B5EF4-FFF2-40B4-BE49-F238E27FC236}">
                <a16:creationId xmlns:a16="http://schemas.microsoft.com/office/drawing/2014/main" id="{0CE5C030-09B3-0F9B-8C1A-B2D944A0DA46}"/>
              </a:ext>
            </a:extLst>
          </p:cNvPr>
          <p:cNvSpPr/>
          <p:nvPr/>
        </p:nvSpPr>
        <p:spPr>
          <a:xfrm>
            <a:off x="5149345" y="915661"/>
            <a:ext cx="1893308" cy="839217"/>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00" dirty="0"/>
          </a:p>
          <a:p>
            <a:pPr algn="ctr"/>
            <a:r>
              <a:rPr lang="en-US" sz="1100" dirty="0"/>
              <a:t>Setting up parameters and creating subscribers and publishers</a:t>
            </a:r>
          </a:p>
          <a:p>
            <a:pPr algn="ctr"/>
            <a:endParaRPr lang="en-US" dirty="0"/>
          </a:p>
        </p:txBody>
      </p:sp>
      <p:sp>
        <p:nvSpPr>
          <p:cNvPr id="23" name="Arrow: Down 22">
            <a:extLst>
              <a:ext uri="{FF2B5EF4-FFF2-40B4-BE49-F238E27FC236}">
                <a16:creationId xmlns:a16="http://schemas.microsoft.com/office/drawing/2014/main" id="{D691FB44-0FA7-94A9-D855-32F3FFC9E3CD}"/>
              </a:ext>
            </a:extLst>
          </p:cNvPr>
          <p:cNvSpPr/>
          <p:nvPr/>
        </p:nvSpPr>
        <p:spPr>
          <a:xfrm>
            <a:off x="6073139" y="1763812"/>
            <a:ext cx="45719" cy="32342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96AF0E5E-7BEA-881B-761E-1385CA758698}"/>
              </a:ext>
            </a:extLst>
          </p:cNvPr>
          <p:cNvSpPr/>
          <p:nvPr/>
        </p:nvSpPr>
        <p:spPr>
          <a:xfrm>
            <a:off x="6073139" y="2574305"/>
            <a:ext cx="66983" cy="276166"/>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A6DAED5-DDC0-2BD2-817F-F4C7BF326703}"/>
              </a:ext>
            </a:extLst>
          </p:cNvPr>
          <p:cNvSpPr/>
          <p:nvPr/>
        </p:nvSpPr>
        <p:spPr>
          <a:xfrm>
            <a:off x="5075274" y="2855783"/>
            <a:ext cx="2098158" cy="456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Feature detection</a:t>
            </a:r>
          </a:p>
        </p:txBody>
      </p:sp>
      <p:sp>
        <p:nvSpPr>
          <p:cNvPr id="28" name="Arrow: Down 27">
            <a:extLst>
              <a:ext uri="{FF2B5EF4-FFF2-40B4-BE49-F238E27FC236}">
                <a16:creationId xmlns:a16="http://schemas.microsoft.com/office/drawing/2014/main" id="{6F2113FE-D7D7-FB58-5BA6-61FEB02865ED}"/>
              </a:ext>
            </a:extLst>
          </p:cNvPr>
          <p:cNvSpPr/>
          <p:nvPr/>
        </p:nvSpPr>
        <p:spPr>
          <a:xfrm>
            <a:off x="6089969" y="4246585"/>
            <a:ext cx="71236" cy="26687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Decision 28">
            <a:extLst>
              <a:ext uri="{FF2B5EF4-FFF2-40B4-BE49-F238E27FC236}">
                <a16:creationId xmlns:a16="http://schemas.microsoft.com/office/drawing/2014/main" id="{68453639-239E-D733-9034-6C8F36BA2441}"/>
              </a:ext>
            </a:extLst>
          </p:cNvPr>
          <p:cNvSpPr/>
          <p:nvPr/>
        </p:nvSpPr>
        <p:spPr>
          <a:xfrm>
            <a:off x="5180723" y="4513464"/>
            <a:ext cx="1889728" cy="1157704"/>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Check for stop sign or moving obstacles</a:t>
            </a:r>
          </a:p>
        </p:txBody>
      </p:sp>
      <p:sp>
        <p:nvSpPr>
          <p:cNvPr id="30" name="Arrow: Down 29">
            <a:extLst>
              <a:ext uri="{FF2B5EF4-FFF2-40B4-BE49-F238E27FC236}">
                <a16:creationId xmlns:a16="http://schemas.microsoft.com/office/drawing/2014/main" id="{FEE2F247-4A08-9896-CACA-4B1EBE32528E}"/>
              </a:ext>
            </a:extLst>
          </p:cNvPr>
          <p:cNvSpPr/>
          <p:nvPr/>
        </p:nvSpPr>
        <p:spPr>
          <a:xfrm>
            <a:off x="6102728" y="5694878"/>
            <a:ext cx="45719" cy="26687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Right 41">
            <a:extLst>
              <a:ext uri="{FF2B5EF4-FFF2-40B4-BE49-F238E27FC236}">
                <a16:creationId xmlns:a16="http://schemas.microsoft.com/office/drawing/2014/main" id="{81369DDB-889F-1C7A-D6B3-B0761F5C38EE}"/>
              </a:ext>
            </a:extLst>
          </p:cNvPr>
          <p:cNvSpPr/>
          <p:nvPr/>
        </p:nvSpPr>
        <p:spPr>
          <a:xfrm>
            <a:off x="7031403" y="5068978"/>
            <a:ext cx="328731"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69A5B412-05B3-D3CC-C8F1-EE13F39D9DCA}"/>
              </a:ext>
            </a:extLst>
          </p:cNvPr>
          <p:cNvSpPr txBox="1"/>
          <p:nvPr/>
        </p:nvSpPr>
        <p:spPr>
          <a:xfrm>
            <a:off x="6999820" y="4868944"/>
            <a:ext cx="474810" cy="261610"/>
          </a:xfrm>
          <a:prstGeom prst="rect">
            <a:avLst/>
          </a:prstGeom>
          <a:noFill/>
        </p:spPr>
        <p:txBody>
          <a:bodyPr wrap="none" rtlCol="0">
            <a:spAutoFit/>
          </a:bodyPr>
          <a:lstStyle/>
          <a:p>
            <a:r>
              <a:rPr lang="en-US" sz="1100" dirty="0"/>
              <a:t>True</a:t>
            </a:r>
          </a:p>
        </p:txBody>
      </p:sp>
      <p:sp>
        <p:nvSpPr>
          <p:cNvPr id="46" name="Flowchart: Data 45">
            <a:extLst>
              <a:ext uri="{FF2B5EF4-FFF2-40B4-BE49-F238E27FC236}">
                <a16:creationId xmlns:a16="http://schemas.microsoft.com/office/drawing/2014/main" id="{657CC8F4-5023-35B6-37D2-6777BAFF477F}"/>
              </a:ext>
            </a:extLst>
          </p:cNvPr>
          <p:cNvSpPr/>
          <p:nvPr/>
        </p:nvSpPr>
        <p:spPr>
          <a:xfrm>
            <a:off x="7175533" y="4924095"/>
            <a:ext cx="1889728" cy="382067"/>
          </a:xfrm>
          <a:prstGeom prst="flowChartInputOutp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Stop the robot</a:t>
            </a:r>
          </a:p>
        </p:txBody>
      </p:sp>
      <p:sp>
        <p:nvSpPr>
          <p:cNvPr id="48" name="TextBox 47">
            <a:extLst>
              <a:ext uri="{FF2B5EF4-FFF2-40B4-BE49-F238E27FC236}">
                <a16:creationId xmlns:a16="http://schemas.microsoft.com/office/drawing/2014/main" id="{3CC46755-74F4-B12B-4619-416006C42963}"/>
              </a:ext>
            </a:extLst>
          </p:cNvPr>
          <p:cNvSpPr txBox="1"/>
          <p:nvPr/>
        </p:nvSpPr>
        <p:spPr>
          <a:xfrm>
            <a:off x="6143353" y="5675401"/>
            <a:ext cx="508473" cy="261610"/>
          </a:xfrm>
          <a:prstGeom prst="rect">
            <a:avLst/>
          </a:prstGeom>
          <a:noFill/>
        </p:spPr>
        <p:txBody>
          <a:bodyPr wrap="none" rtlCol="0">
            <a:spAutoFit/>
          </a:bodyPr>
          <a:lstStyle/>
          <a:p>
            <a:r>
              <a:rPr lang="en-US" sz="1100" dirty="0"/>
              <a:t>False</a:t>
            </a:r>
          </a:p>
        </p:txBody>
      </p:sp>
      <p:sp>
        <p:nvSpPr>
          <p:cNvPr id="50" name="Flowchart: Data 49">
            <a:extLst>
              <a:ext uri="{FF2B5EF4-FFF2-40B4-BE49-F238E27FC236}">
                <a16:creationId xmlns:a16="http://schemas.microsoft.com/office/drawing/2014/main" id="{4D94DC35-8690-DD50-3955-7DB52E76ADFA}"/>
              </a:ext>
            </a:extLst>
          </p:cNvPr>
          <p:cNvSpPr/>
          <p:nvPr/>
        </p:nvSpPr>
        <p:spPr>
          <a:xfrm>
            <a:off x="4926419" y="5965990"/>
            <a:ext cx="2332074" cy="523016"/>
          </a:xfrm>
          <a:prstGeom prst="flowChartInputOutp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Continue moving the robot</a:t>
            </a:r>
          </a:p>
        </p:txBody>
      </p:sp>
      <p:sp>
        <p:nvSpPr>
          <p:cNvPr id="52" name="Flowchart: Data 51">
            <a:extLst>
              <a:ext uri="{FF2B5EF4-FFF2-40B4-BE49-F238E27FC236}">
                <a16:creationId xmlns:a16="http://schemas.microsoft.com/office/drawing/2014/main" id="{89FDDC16-3BA0-D847-DF85-D5ACA4BF83C5}"/>
              </a:ext>
            </a:extLst>
          </p:cNvPr>
          <p:cNvSpPr/>
          <p:nvPr/>
        </p:nvSpPr>
        <p:spPr>
          <a:xfrm>
            <a:off x="4800231" y="3746059"/>
            <a:ext cx="2665228" cy="463057"/>
          </a:xfrm>
          <a:prstGeom prst="flowChartInputOutp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Robot begins to follow the paper trail</a:t>
            </a:r>
          </a:p>
        </p:txBody>
      </p:sp>
      <p:sp>
        <p:nvSpPr>
          <p:cNvPr id="54" name="Arrow: Down 53">
            <a:extLst>
              <a:ext uri="{FF2B5EF4-FFF2-40B4-BE49-F238E27FC236}">
                <a16:creationId xmlns:a16="http://schemas.microsoft.com/office/drawing/2014/main" id="{BB6D1A05-4EFB-6843-724A-B877D350E71A}"/>
              </a:ext>
            </a:extLst>
          </p:cNvPr>
          <p:cNvSpPr/>
          <p:nvPr/>
        </p:nvSpPr>
        <p:spPr>
          <a:xfrm>
            <a:off x="6102728" y="3311802"/>
            <a:ext cx="45719" cy="39435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7109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6FF6A0-FF04-398E-C08A-ACC8745B4B01}"/>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Challenged Faced</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1B1F950A-1C9F-18A9-6F16-0D811D1B21C2}"/>
              </a:ext>
            </a:extLst>
          </p:cNvPr>
          <p:cNvSpPr>
            <a:spLocks noGrp="1"/>
          </p:cNvSpPr>
          <p:nvPr>
            <p:ph type="body" sz="quarter" idx="11"/>
          </p:nvPr>
        </p:nvSpPr>
        <p:spPr>
          <a:xfrm>
            <a:off x="4978918" y="1109145"/>
            <a:ext cx="6341016" cy="4603900"/>
          </a:xfrm>
        </p:spPr>
        <p:txBody>
          <a:bodyPr vert="horz" lIns="91440" tIns="45720" rIns="91440" bIns="45720" rtlCol="0" anchor="ctr">
            <a:normAutofit/>
          </a:bodyPr>
          <a:lstStyle/>
          <a:p>
            <a:pPr marL="0" indent="0">
              <a:buNone/>
            </a:pPr>
            <a:endParaRPr lang="en-US" dirty="0"/>
          </a:p>
          <a:p>
            <a:pPr>
              <a:buFont typeface="Wingdings 3" charset="2"/>
              <a:buChar char=""/>
            </a:pPr>
            <a:r>
              <a:rPr lang="en-US" sz="1800" dirty="0">
                <a:solidFill>
                  <a:schemeClr val="tx1"/>
                </a:solidFill>
                <a:latin typeface="Adobe Heiti Std R" panose="020B0400000000000000" pitchFamily="34" charset="-128"/>
                <a:ea typeface="Adobe Heiti Std R" panose="020B0400000000000000" pitchFamily="34" charset="-128"/>
              </a:rPr>
              <a:t>False Positives of random objects were detected in real world environment.</a:t>
            </a:r>
          </a:p>
          <a:p>
            <a:pPr>
              <a:buFont typeface="Wingdings 3" charset="2"/>
              <a:buChar char=""/>
            </a:pPr>
            <a:r>
              <a:rPr lang="en-US" sz="1800" dirty="0">
                <a:solidFill>
                  <a:schemeClr val="tx1"/>
                </a:solidFill>
                <a:latin typeface="Adobe Heiti Std R" panose="020B0400000000000000" pitchFamily="34" charset="-128"/>
                <a:ea typeface="Adobe Heiti Std R" panose="020B0400000000000000" pitchFamily="34" charset="-128"/>
              </a:rPr>
              <a:t>False Positives of random objects were detected in real world environment.</a:t>
            </a:r>
          </a:p>
          <a:p>
            <a:pPr>
              <a:buFont typeface="Wingdings 3" charset="2"/>
              <a:buChar char=""/>
            </a:pPr>
            <a:r>
              <a:rPr lang="en-US" sz="1800" dirty="0">
                <a:solidFill>
                  <a:schemeClr val="tx1"/>
                </a:solidFill>
                <a:latin typeface="Adobe Heiti Std R" panose="020B0400000000000000" pitchFamily="34" charset="-128"/>
                <a:ea typeface="Adobe Heiti Std R" panose="020B0400000000000000" pitchFamily="34" charset="-128"/>
              </a:rPr>
              <a:t>Problems occurred when we tried to integrate all the implementations into ROS.</a:t>
            </a:r>
            <a:endParaRPr lang="en-US" sz="1800" dirty="0">
              <a:solidFill>
                <a:schemeClr val="tx1">
                  <a:lumMod val="75000"/>
                  <a:lumOff val="25000"/>
                </a:schemeClr>
              </a:solidFill>
            </a:endParaRP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6476203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41887-FE4D-6517-A05E-B859423285A6}"/>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Video Links</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BC0D6B2B-780B-5B92-AED3-C1547D3573B1}"/>
              </a:ext>
            </a:extLst>
          </p:cNvPr>
          <p:cNvSpPr>
            <a:spLocks noGrp="1"/>
          </p:cNvSpPr>
          <p:nvPr>
            <p:ph type="body" sz="quarter" idx="11"/>
          </p:nvPr>
        </p:nvSpPr>
        <p:spPr>
          <a:xfrm>
            <a:off x="4978918" y="1109145"/>
            <a:ext cx="6341016" cy="4603900"/>
          </a:xfrm>
        </p:spPr>
        <p:txBody>
          <a:bodyPr vert="horz" lIns="91440" tIns="45720" rIns="91440" bIns="45720" rtlCol="0" anchor="ctr">
            <a:normAutofit/>
          </a:bodyPr>
          <a:lstStyle/>
          <a:p>
            <a:r>
              <a:rPr lang="en-US" dirty="0">
                <a:latin typeface="Adobe Heiti Std R" panose="020B0400000000000000" pitchFamily="34" charset="-128"/>
                <a:ea typeface="Adobe Heiti Std R" panose="020B0400000000000000" pitchFamily="34" charset="-128"/>
                <a:hlinkClick r:id="rId2"/>
              </a:rPr>
              <a:t>Gazebo Simulation</a:t>
            </a:r>
          </a:p>
          <a:p>
            <a:pPr marL="0" indent="0">
              <a:buNone/>
            </a:pPr>
            <a:r>
              <a:rPr lang="en-US" dirty="0">
                <a:hlinkClick r:id="rId2"/>
              </a:rPr>
              <a:t>https://drive.google.com/file/d/12pGSvqSViUToGuILA8yy3oCMIlkS39Y1/view?usp=sharing</a:t>
            </a:r>
            <a:endParaRPr lang="en-US" dirty="0"/>
          </a:p>
          <a:p>
            <a:r>
              <a:rPr lang="en-US" dirty="0">
                <a:solidFill>
                  <a:schemeClr val="tx1">
                    <a:lumMod val="75000"/>
                    <a:lumOff val="25000"/>
                  </a:schemeClr>
                </a:solidFill>
              </a:rPr>
              <a:t>Hardware Implementation</a:t>
            </a:r>
          </a:p>
          <a:p>
            <a:r>
              <a:rPr lang="en-US" dirty="0">
                <a:hlinkClick r:id="rId3"/>
              </a:rPr>
              <a:t>Perception Hardware implementation.mp4 - Google Drive</a:t>
            </a:r>
            <a:endParaRPr lang="en-US" dirty="0">
              <a:solidFill>
                <a:schemeClr val="tx1">
                  <a:lumMod val="75000"/>
                  <a:lumOff val="25000"/>
                </a:schemeClr>
              </a:solidFill>
            </a:endParaRP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079052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2901D5-7360-B738-82CB-34A4613F9B90}"/>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Conclusion</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DAD42EB-225E-0202-4CDE-78A02D4B80A3}"/>
              </a:ext>
            </a:extLst>
          </p:cNvPr>
          <p:cNvSpPr>
            <a:spLocks noGrp="1"/>
          </p:cNvSpPr>
          <p:nvPr>
            <p:ph type="body" sz="quarter" idx="11"/>
          </p:nvPr>
        </p:nvSpPr>
        <p:spPr>
          <a:xfrm>
            <a:off x="4978918" y="1109145"/>
            <a:ext cx="6341016" cy="4603900"/>
          </a:xfrm>
        </p:spPr>
        <p:txBody>
          <a:bodyPr vert="horz" lIns="91440" tIns="45720" rIns="91440" bIns="45720" rtlCol="0" anchor="ctr">
            <a:normAutofit/>
          </a:bodyPr>
          <a:lstStyle/>
          <a:p>
            <a:pPr>
              <a:buFont typeface="Wingdings 3" charset="2"/>
              <a:buChar char=""/>
            </a:pPr>
            <a:r>
              <a:rPr lang="en-US" sz="1800" dirty="0">
                <a:solidFill>
                  <a:schemeClr val="tx1">
                    <a:lumMod val="95000"/>
                  </a:schemeClr>
                </a:solidFill>
                <a:latin typeface="Adobe Heiti Std R" panose="020B0400000000000000" pitchFamily="34" charset="-128"/>
                <a:ea typeface="Adobe Heiti Std R" panose="020B0400000000000000" pitchFamily="34" charset="-128"/>
              </a:rPr>
              <a:t>Thus, we successfully implemented the fundamental concepts of perception into the turtlebot3 for it to successfully navigate through the series of papers placed, while avoiding the moving obstacles on it path and responding to the stop signal.</a:t>
            </a:r>
          </a:p>
          <a:p>
            <a:endParaRPr lang="en-US" dirty="0">
              <a:solidFill>
                <a:schemeClr val="tx1">
                  <a:lumMod val="75000"/>
                  <a:lumOff val="25000"/>
                </a:schemeClr>
              </a:solidFill>
            </a:endParaRP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364796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close-up of a plant">
            <a:extLst>
              <a:ext uri="{FF2B5EF4-FFF2-40B4-BE49-F238E27FC236}">
                <a16:creationId xmlns:a16="http://schemas.microsoft.com/office/drawing/2014/main" id="{8DB431A1-9806-9CFE-0E5F-1A5611C2A666}"/>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3" r="23"/>
          <a:stretch/>
        </p:blipFill>
        <p:spPr/>
      </p:pic>
      <p:sp>
        <p:nvSpPr>
          <p:cNvPr id="3" name="Title 2">
            <a:extLst>
              <a:ext uri="{FF2B5EF4-FFF2-40B4-BE49-F238E27FC236}">
                <a16:creationId xmlns:a16="http://schemas.microsoft.com/office/drawing/2014/main" id="{9C37279A-330D-886F-340D-494A5005E5FC}"/>
              </a:ext>
            </a:extLst>
          </p:cNvPr>
          <p:cNvSpPr>
            <a:spLocks noGrp="1"/>
          </p:cNvSpPr>
          <p:nvPr>
            <p:ph type="title"/>
          </p:nvPr>
        </p:nvSpPr>
        <p:spPr/>
        <p:txBody>
          <a:bodyPr/>
          <a:lstStyle/>
          <a:p>
            <a:r>
              <a:rPr lang="en-US" dirty="0"/>
              <a:t>THANK YOU</a:t>
            </a:r>
            <a:br>
              <a:rPr lang="en-US" dirty="0"/>
            </a:br>
            <a:br>
              <a:rPr lang="en-US" dirty="0"/>
            </a:br>
            <a:r>
              <a:rPr lang="en-US" dirty="0">
                <a:latin typeface="Adobe Fan Heiti Std B" panose="020B0700000000000000" pitchFamily="34" charset="-128"/>
                <a:ea typeface="Adobe Fan Heiti Std B" panose="020B0700000000000000" pitchFamily="34" charset="-128"/>
              </a:rPr>
              <a:t>Group - 13</a:t>
            </a:r>
          </a:p>
        </p:txBody>
      </p:sp>
    </p:spTree>
    <p:extLst>
      <p:ext uri="{BB962C8B-B14F-4D97-AF65-F5344CB8AC3E}">
        <p14:creationId xmlns:p14="http://schemas.microsoft.com/office/powerpoint/2010/main" val="2249372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BF65-C84B-45C3-72CA-AFDA68851174}"/>
              </a:ext>
            </a:extLst>
          </p:cNvPr>
          <p:cNvSpPr>
            <a:spLocks noGrp="1"/>
          </p:cNvSpPr>
          <p:nvPr>
            <p:ph type="title"/>
          </p:nvPr>
        </p:nvSpPr>
        <p:spPr>
          <a:xfrm>
            <a:off x="646111" y="452718"/>
            <a:ext cx="9404723" cy="1400530"/>
          </a:xfrm>
        </p:spPr>
        <p:txBody>
          <a:bodyPr vert="horz" lIns="91440" tIns="45720" rIns="91440" bIns="45720" rtlCol="0" anchor="t">
            <a:normAutofit/>
          </a:bodyPr>
          <a:lstStyle/>
          <a:p>
            <a:r>
              <a:rPr lang="en-US" sz="4200" b="0" i="0" kern="1200" dirty="0">
                <a:solidFill>
                  <a:schemeClr val="tx2"/>
                </a:solidFill>
                <a:latin typeface="+mj-lt"/>
                <a:ea typeface="+mj-ea"/>
                <a:cs typeface="+mj-cs"/>
              </a:rPr>
              <a:t>Group Members</a:t>
            </a:r>
          </a:p>
        </p:txBody>
      </p:sp>
      <p:sp>
        <p:nvSpPr>
          <p:cNvPr id="3" name="Text Placeholder 2">
            <a:extLst>
              <a:ext uri="{FF2B5EF4-FFF2-40B4-BE49-F238E27FC236}">
                <a16:creationId xmlns:a16="http://schemas.microsoft.com/office/drawing/2014/main" id="{3B8EBC2C-6DD7-5003-38EB-40753046FE8C}"/>
              </a:ext>
            </a:extLst>
          </p:cNvPr>
          <p:cNvSpPr>
            <a:spLocks noGrp="1"/>
          </p:cNvSpPr>
          <p:nvPr>
            <p:ph sz="quarter" idx="13"/>
          </p:nvPr>
        </p:nvSpPr>
        <p:spPr>
          <a:xfrm>
            <a:off x="646111" y="2469885"/>
            <a:ext cx="8946541" cy="4195481"/>
          </a:xfrm>
        </p:spPr>
        <p:txBody>
          <a:bodyPr vert="horz" lIns="91440" tIns="45720" rIns="91440" bIns="45720" rtlCol="0">
            <a:normAutofit/>
          </a:bodyPr>
          <a:lstStyle/>
          <a:p>
            <a:pPr>
              <a:spcBef>
                <a:spcPts val="1000"/>
              </a:spcBef>
              <a:buFont typeface="Wingdings 3" charset="2"/>
              <a:buChar char=""/>
            </a:pPr>
            <a:r>
              <a:rPr lang="en-US" b="0" dirty="0">
                <a:solidFill>
                  <a:schemeClr val="tx1"/>
                </a:solidFill>
                <a:latin typeface="+mj-lt"/>
                <a:ea typeface="+mj-ea"/>
                <a:cs typeface="+mj-cs"/>
              </a:rPr>
              <a:t>Varun Lakshmanan - 120169595</a:t>
            </a:r>
          </a:p>
          <a:p>
            <a:pPr>
              <a:spcBef>
                <a:spcPts val="1000"/>
              </a:spcBef>
              <a:buFont typeface="Wingdings 3" charset="2"/>
              <a:buChar char=""/>
            </a:pPr>
            <a:r>
              <a:rPr lang="en-US" b="0" dirty="0" err="1">
                <a:solidFill>
                  <a:schemeClr val="tx1"/>
                </a:solidFill>
                <a:latin typeface="+mj-lt"/>
                <a:ea typeface="+mj-ea"/>
                <a:cs typeface="+mj-cs"/>
              </a:rPr>
              <a:t>Harshavarthan</a:t>
            </a:r>
            <a:r>
              <a:rPr lang="en-US" b="0" dirty="0">
                <a:solidFill>
                  <a:schemeClr val="tx1"/>
                </a:solidFill>
                <a:latin typeface="+mj-lt"/>
                <a:ea typeface="+mj-ea"/>
                <a:cs typeface="+mj-cs"/>
              </a:rPr>
              <a:t> </a:t>
            </a:r>
            <a:r>
              <a:rPr lang="en-US" b="0" dirty="0" err="1">
                <a:solidFill>
                  <a:schemeClr val="tx1"/>
                </a:solidFill>
                <a:latin typeface="+mj-lt"/>
                <a:ea typeface="+mj-ea"/>
                <a:cs typeface="+mj-cs"/>
              </a:rPr>
              <a:t>Varatharajan</a:t>
            </a:r>
            <a:r>
              <a:rPr lang="en-US" b="0" dirty="0">
                <a:solidFill>
                  <a:schemeClr val="tx1"/>
                </a:solidFill>
                <a:latin typeface="+mj-lt"/>
                <a:ea typeface="+mj-ea"/>
                <a:cs typeface="+mj-cs"/>
              </a:rPr>
              <a:t> - 120258688</a:t>
            </a:r>
          </a:p>
          <a:p>
            <a:pPr>
              <a:spcBef>
                <a:spcPts val="1000"/>
              </a:spcBef>
              <a:buFont typeface="Wingdings 3" charset="2"/>
              <a:buChar char=""/>
            </a:pPr>
            <a:r>
              <a:rPr lang="en-US" b="0" dirty="0">
                <a:solidFill>
                  <a:schemeClr val="tx1"/>
                </a:solidFill>
                <a:latin typeface="+mj-lt"/>
                <a:ea typeface="+mj-ea"/>
                <a:cs typeface="+mj-cs"/>
              </a:rPr>
              <a:t>Nitish Ravisankar Raveendran - 120385506</a:t>
            </a:r>
          </a:p>
          <a:p>
            <a:pPr>
              <a:spcBef>
                <a:spcPts val="1000"/>
              </a:spcBef>
              <a:buFont typeface="Wingdings 3" charset="2"/>
              <a:buChar char=""/>
            </a:pPr>
            <a:r>
              <a:rPr lang="en-US" b="0" dirty="0">
                <a:solidFill>
                  <a:schemeClr val="tx1"/>
                </a:solidFill>
                <a:latin typeface="+mj-lt"/>
                <a:ea typeface="+mj-ea"/>
                <a:cs typeface="+mj-cs"/>
              </a:rPr>
              <a:t>Sai Jagadeesh </a:t>
            </a:r>
            <a:r>
              <a:rPr lang="en-US" b="0" dirty="0" err="1">
                <a:solidFill>
                  <a:schemeClr val="tx1"/>
                </a:solidFill>
                <a:latin typeface="+mj-lt"/>
                <a:ea typeface="+mj-ea"/>
                <a:cs typeface="+mj-cs"/>
              </a:rPr>
              <a:t>Muralikrishnan</a:t>
            </a:r>
            <a:r>
              <a:rPr lang="en-US" b="0" dirty="0">
                <a:solidFill>
                  <a:schemeClr val="tx1"/>
                </a:solidFill>
                <a:latin typeface="+mj-lt"/>
                <a:ea typeface="+mj-ea"/>
                <a:cs typeface="+mj-cs"/>
              </a:rPr>
              <a:t> - 120172243</a:t>
            </a:r>
          </a:p>
        </p:txBody>
      </p:sp>
    </p:spTree>
    <p:extLst>
      <p:ext uri="{BB962C8B-B14F-4D97-AF65-F5344CB8AC3E}">
        <p14:creationId xmlns:p14="http://schemas.microsoft.com/office/powerpoint/2010/main" val="3346685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D6280969-F024-466D-A1DB-4F848C51DE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8" name="Straight Connector 27">
              <a:extLst>
                <a:ext uri="{FF2B5EF4-FFF2-40B4-BE49-F238E27FC236}">
                  <a16:creationId xmlns:a16="http://schemas.microsoft.com/office/drawing/2014/main" id="{63FDD802-E6D8-4979-A1B9-BA705AE4DA8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BDE509DD-4B76-45F0-8144-02F1D7E1AE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Rectangle 23">
              <a:extLst>
                <a:ext uri="{FF2B5EF4-FFF2-40B4-BE49-F238E27FC236}">
                  <a16:creationId xmlns:a16="http://schemas.microsoft.com/office/drawing/2014/main" id="{FEAEFD53-0220-48B1-9EA8-3EAE151E8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5">
              <a:extLst>
                <a:ext uri="{FF2B5EF4-FFF2-40B4-BE49-F238E27FC236}">
                  <a16:creationId xmlns:a16="http://schemas.microsoft.com/office/drawing/2014/main" id="{92E7FABD-916D-4FF9-B5F3-44E53AFD39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Isosceles Triangle 31">
              <a:extLst>
                <a:ext uri="{FF2B5EF4-FFF2-40B4-BE49-F238E27FC236}">
                  <a16:creationId xmlns:a16="http://schemas.microsoft.com/office/drawing/2014/main" id="{826F9772-AEFE-4C6D-82B6-1207069B86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27">
              <a:extLst>
                <a:ext uri="{FF2B5EF4-FFF2-40B4-BE49-F238E27FC236}">
                  <a16:creationId xmlns:a16="http://schemas.microsoft.com/office/drawing/2014/main" id="{ACFBF3A9-B76A-4B4B-B6D7-CA4651F5C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Rectangle 28">
              <a:extLst>
                <a:ext uri="{FF2B5EF4-FFF2-40B4-BE49-F238E27FC236}">
                  <a16:creationId xmlns:a16="http://schemas.microsoft.com/office/drawing/2014/main" id="{BF0FAA0A-B682-4A83-BDD8-BCE0AB41C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9">
              <a:extLst>
                <a:ext uri="{FF2B5EF4-FFF2-40B4-BE49-F238E27FC236}">
                  <a16:creationId xmlns:a16="http://schemas.microsoft.com/office/drawing/2014/main" id="{7874A013-E5E2-4AE1-8E93-029A2B41E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Isosceles Triangle 35">
              <a:extLst>
                <a:ext uri="{FF2B5EF4-FFF2-40B4-BE49-F238E27FC236}">
                  <a16:creationId xmlns:a16="http://schemas.microsoft.com/office/drawing/2014/main" id="{4355329E-E608-4F7A-B4EF-8FEF07D755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Isosceles Triangle 36">
              <a:extLst>
                <a:ext uri="{FF2B5EF4-FFF2-40B4-BE49-F238E27FC236}">
                  <a16:creationId xmlns:a16="http://schemas.microsoft.com/office/drawing/2014/main" id="{53D9BFDF-B250-44FF-9BD7-C204EFBFC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39" name="Rectangle 38">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41" name="Rectangle 40">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47"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Isosceles Triangle 50">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3"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Isosceles Triangle 54">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7" name="Freeform: Shape 56">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7181723" y="609600"/>
            <a:ext cx="4512989" cy="2227730"/>
          </a:xfrm>
        </p:spPr>
        <p:txBody>
          <a:bodyPr vert="horz" lIns="91440" tIns="45720" rIns="91440" bIns="45720" rtlCol="0" anchor="ctr">
            <a:normAutofit/>
          </a:bodyPr>
          <a:lstStyle/>
          <a:p>
            <a:r>
              <a:rPr lang="en-US" sz="3600" dirty="0">
                <a:solidFill>
                  <a:srgbClr val="FFFFFF"/>
                </a:solidFill>
              </a:rPr>
              <a:t>INTRODUCTION</a:t>
            </a:r>
          </a:p>
        </p:txBody>
      </p:sp>
      <p:sp>
        <p:nvSpPr>
          <p:cNvPr id="7" name="Text Placeholder 6">
            <a:extLst>
              <a:ext uri="{FF2B5EF4-FFF2-40B4-BE49-F238E27FC236}">
                <a16:creationId xmlns:a16="http://schemas.microsoft.com/office/drawing/2014/main" id="{F70BD87D-F7DA-961B-4024-A354DC87D168}"/>
              </a:ext>
            </a:extLst>
          </p:cNvPr>
          <p:cNvSpPr>
            <a:spLocks noGrp="1"/>
          </p:cNvSpPr>
          <p:nvPr>
            <p:ph sz="quarter" idx="13"/>
          </p:nvPr>
        </p:nvSpPr>
        <p:spPr>
          <a:xfrm>
            <a:off x="7181725" y="2837329"/>
            <a:ext cx="4512988" cy="3317938"/>
          </a:xfrm>
        </p:spPr>
        <p:txBody>
          <a:bodyPr vert="horz" lIns="91440" tIns="45720" rIns="91440" bIns="45720" rtlCol="0" anchor="t">
            <a:normAutofit/>
          </a:bodyPr>
          <a:lstStyle/>
          <a:p>
            <a:pPr>
              <a:lnSpc>
                <a:spcPct val="90000"/>
              </a:lnSpc>
              <a:spcBef>
                <a:spcPts val="1000"/>
              </a:spcBef>
              <a:buFont typeface="Wingdings 3" charset="2"/>
              <a:buChar char=""/>
            </a:pPr>
            <a:r>
              <a:rPr lang="en-US" sz="1300" dirty="0">
                <a:solidFill>
                  <a:srgbClr val="FFFFFF"/>
                </a:solidFill>
              </a:rPr>
              <a:t>This Project involves using turtlebot3 to navigate through a series of papers while avoiding obstacles and reacting to stop signals.</a:t>
            </a:r>
          </a:p>
          <a:p>
            <a:pPr>
              <a:lnSpc>
                <a:spcPct val="90000"/>
              </a:lnSpc>
              <a:spcBef>
                <a:spcPts val="1000"/>
              </a:spcBef>
              <a:buFont typeface="Wingdings 3" charset="2"/>
              <a:buChar char=""/>
            </a:pPr>
            <a:r>
              <a:rPr lang="en-US" sz="1300" dirty="0">
                <a:solidFill>
                  <a:srgbClr val="FFFFFF"/>
                </a:solidFill>
              </a:rPr>
              <a:t>We achieved this using fundamental perception techniques which will be discussed in upcoming slides</a:t>
            </a:r>
          </a:p>
          <a:p>
            <a:pPr>
              <a:lnSpc>
                <a:spcPct val="90000"/>
              </a:lnSpc>
              <a:spcBef>
                <a:spcPts val="1000"/>
              </a:spcBef>
              <a:buFont typeface="Wingdings 3" charset="2"/>
              <a:buChar char=""/>
            </a:pPr>
            <a:r>
              <a:rPr lang="en-US" sz="1300" dirty="0">
                <a:solidFill>
                  <a:srgbClr val="FFFFFF"/>
                </a:solidFill>
              </a:rPr>
              <a:t>Here is basic idea of what is going to be shown in upcoming slides:</a:t>
            </a:r>
          </a:p>
          <a:p>
            <a:pPr marL="0" indent="0">
              <a:lnSpc>
                <a:spcPct val="90000"/>
              </a:lnSpc>
              <a:spcBef>
                <a:spcPts val="1000"/>
              </a:spcBef>
              <a:buFont typeface="Wingdings 3" charset="2"/>
              <a:buChar char=""/>
            </a:pPr>
            <a:r>
              <a:rPr lang="en-US" sz="1300" dirty="0">
                <a:solidFill>
                  <a:srgbClr val="FFFFFF"/>
                </a:solidFill>
              </a:rPr>
              <a:t>     1. Creating horizon line.</a:t>
            </a:r>
          </a:p>
          <a:p>
            <a:pPr marL="0" indent="0">
              <a:lnSpc>
                <a:spcPct val="90000"/>
              </a:lnSpc>
              <a:spcBef>
                <a:spcPts val="1000"/>
              </a:spcBef>
              <a:buFont typeface="Wingdings 3" charset="2"/>
              <a:buChar char=""/>
            </a:pPr>
            <a:r>
              <a:rPr lang="en-US" sz="1300" dirty="0">
                <a:solidFill>
                  <a:srgbClr val="FFFFFF"/>
                </a:solidFill>
              </a:rPr>
              <a:t>     2. Paper Detection</a:t>
            </a:r>
          </a:p>
          <a:p>
            <a:pPr marL="0" indent="0">
              <a:lnSpc>
                <a:spcPct val="90000"/>
              </a:lnSpc>
              <a:spcBef>
                <a:spcPts val="1000"/>
              </a:spcBef>
              <a:buFont typeface="Wingdings 3" charset="2"/>
              <a:buChar char=""/>
            </a:pPr>
            <a:r>
              <a:rPr lang="en-US" sz="1300" dirty="0">
                <a:solidFill>
                  <a:srgbClr val="FFFFFF"/>
                </a:solidFill>
              </a:rPr>
              <a:t>     3. Stop sign detection.</a:t>
            </a:r>
          </a:p>
          <a:p>
            <a:pPr marL="0" indent="0">
              <a:lnSpc>
                <a:spcPct val="90000"/>
              </a:lnSpc>
              <a:spcBef>
                <a:spcPts val="1000"/>
              </a:spcBef>
              <a:buFont typeface="Wingdings 3" charset="2"/>
              <a:buChar char=""/>
            </a:pPr>
            <a:r>
              <a:rPr lang="en-US" sz="1300" dirty="0">
                <a:solidFill>
                  <a:srgbClr val="FFFFFF"/>
                </a:solidFill>
              </a:rPr>
              <a:t>     4. Optical flow.</a:t>
            </a:r>
          </a:p>
          <a:p>
            <a:pPr marL="0" indent="0">
              <a:lnSpc>
                <a:spcPct val="90000"/>
              </a:lnSpc>
              <a:spcBef>
                <a:spcPts val="1000"/>
              </a:spcBef>
              <a:buFont typeface="Wingdings 3" charset="2"/>
              <a:buChar char=""/>
            </a:pPr>
            <a:r>
              <a:rPr lang="en-US" sz="1300" dirty="0">
                <a:solidFill>
                  <a:srgbClr val="FFFFFF"/>
                </a:solidFill>
              </a:rPr>
              <a:t>     5. Testing in simulation and real-world environment. </a:t>
            </a:r>
          </a:p>
          <a:p>
            <a:pPr>
              <a:lnSpc>
                <a:spcPct val="90000"/>
              </a:lnSpc>
              <a:spcBef>
                <a:spcPts val="1000"/>
              </a:spcBef>
              <a:buFont typeface="Wingdings 3" charset="2"/>
              <a:buChar char=""/>
            </a:pPr>
            <a:endParaRPr lang="en-US" sz="1300" dirty="0">
              <a:solidFill>
                <a:srgbClr val="FFFFFF"/>
              </a:solidFill>
            </a:endParaRPr>
          </a:p>
        </p:txBody>
      </p:sp>
      <p:grpSp>
        <p:nvGrpSpPr>
          <p:cNvPr id="19" name="Group 18">
            <a:extLst>
              <a:ext uri="{FF2B5EF4-FFF2-40B4-BE49-F238E27FC236}">
                <a16:creationId xmlns:a16="http://schemas.microsoft.com/office/drawing/2014/main" id="{C78CEA4F-D72A-C069-6A51-328B103CA0CA}"/>
              </a:ext>
              <a:ext uri="{C183D7F6-B498-43B3-948B-1728B52AA6E4}">
                <adec:decorative xmlns:adec="http://schemas.microsoft.com/office/drawing/2017/decorative" val="1"/>
              </a:ext>
            </a:extLst>
          </p:cNvPr>
          <p:cNvGrpSpPr>
            <a:grpSpLocks/>
          </p:cNvGrpSpPr>
          <p:nvPr/>
        </p:nvGrpSpPr>
        <p:grpSpPr bwMode="auto">
          <a:xfrm>
            <a:off x="757251" y="1545062"/>
            <a:ext cx="3856774" cy="3856774"/>
            <a:chOff x="0" y="12289"/>
            <a:chExt cx="3550" cy="3551"/>
          </a:xfrm>
        </p:grpSpPr>
        <p:sp>
          <p:nvSpPr>
            <p:cNvPr id="20" name="Freeform 19">
              <a:extLst>
                <a:ext uri="{FF2B5EF4-FFF2-40B4-BE49-F238E27FC236}">
                  <a16:creationId xmlns:a16="http://schemas.microsoft.com/office/drawing/2014/main" id="{7E473402-19FD-A5B0-5CB6-E5F3926D3828}"/>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1" name="Freeform 20">
              <a:extLst>
                <a:ext uri="{FF2B5EF4-FFF2-40B4-BE49-F238E27FC236}">
                  <a16:creationId xmlns:a16="http://schemas.microsoft.com/office/drawing/2014/main" id="{879D1CAD-2EA2-9376-7B64-0C3AC590F651}"/>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22" name="Freeform 21">
              <a:extLst>
                <a:ext uri="{FF2B5EF4-FFF2-40B4-BE49-F238E27FC236}">
                  <a16:creationId xmlns:a16="http://schemas.microsoft.com/office/drawing/2014/main" id="{B16F8906-918C-BE0B-A4AB-6A1D48150AC7}"/>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Tree>
    <p:extLst>
      <p:ext uri="{BB962C8B-B14F-4D97-AF65-F5344CB8AC3E}">
        <p14:creationId xmlns:p14="http://schemas.microsoft.com/office/powerpoint/2010/main" val="3200312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Isosceles Triangle 22">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Isosceles Triangle 26">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7" name="Title 6">
            <a:extLst>
              <a:ext uri="{FF2B5EF4-FFF2-40B4-BE49-F238E27FC236}">
                <a16:creationId xmlns:a16="http://schemas.microsoft.com/office/drawing/2014/main" id="{35BDEFF6-15B6-CFD4-1322-2AA6D558E3B3}"/>
              </a:ext>
            </a:extLst>
          </p:cNvPr>
          <p:cNvSpPr>
            <a:spLocks noGrp="1"/>
          </p:cNvSpPr>
          <p:nvPr>
            <p:ph type="title"/>
          </p:nvPr>
        </p:nvSpPr>
        <p:spPr>
          <a:xfrm>
            <a:off x="677334" y="609600"/>
            <a:ext cx="8596668" cy="1320800"/>
          </a:xfrm>
        </p:spPr>
        <p:txBody>
          <a:bodyPr vert="horz" lIns="91440" tIns="45720" rIns="91440" bIns="45720" rtlCol="0" anchor="t">
            <a:normAutofit/>
          </a:bodyPr>
          <a:lstStyle/>
          <a:p>
            <a:r>
              <a:rPr lang="en-US" sz="3600">
                <a:solidFill>
                  <a:schemeClr val="accent1"/>
                </a:solidFill>
              </a:rPr>
              <a:t>Horizon Line Detection</a:t>
            </a:r>
          </a:p>
        </p:txBody>
      </p:sp>
      <p:sp>
        <p:nvSpPr>
          <p:cNvPr id="3" name="Content Placeholder 2">
            <a:extLst>
              <a:ext uri="{FF2B5EF4-FFF2-40B4-BE49-F238E27FC236}">
                <a16:creationId xmlns:a16="http://schemas.microsoft.com/office/drawing/2014/main" id="{DB097449-5B72-ADA0-3B2D-1CBC160D6B90}"/>
              </a:ext>
            </a:extLst>
          </p:cNvPr>
          <p:cNvSpPr>
            <a:spLocks noGrp="1"/>
          </p:cNvSpPr>
          <p:nvPr>
            <p:ph sz="quarter" idx="4294967295"/>
          </p:nvPr>
        </p:nvSpPr>
        <p:spPr>
          <a:xfrm>
            <a:off x="6336287" y="2160589"/>
            <a:ext cx="2934714" cy="3880773"/>
          </a:xfrm>
        </p:spPr>
        <p:txBody>
          <a:bodyPr vert="horz" lIns="91440" tIns="45720" rIns="91440" bIns="45720" rtlCol="0">
            <a:normAutofit/>
          </a:bodyPr>
          <a:lstStyle/>
          <a:p>
            <a:pPr marL="0" indent="0"/>
            <a:r>
              <a:rPr lang="en-US"/>
              <a:t>The Purpose of horizon line detection is  act as a reference line for the robot , that distinguishes between ground plane and sky plane. It also helps in lane detection in case of autonomous vehicles.</a:t>
            </a:r>
          </a:p>
        </p:txBody>
      </p:sp>
      <p:pic>
        <p:nvPicPr>
          <p:cNvPr id="2" name="Picture 1">
            <a:extLst>
              <a:ext uri="{FF2B5EF4-FFF2-40B4-BE49-F238E27FC236}">
                <a16:creationId xmlns:a16="http://schemas.microsoft.com/office/drawing/2014/main" id="{3A5A827D-16ED-D47E-5CDF-CC64B4894F73}"/>
              </a:ext>
            </a:extLst>
          </p:cNvPr>
          <p:cNvPicPr>
            <a:picLocks noChangeAspect="1"/>
          </p:cNvPicPr>
          <p:nvPr/>
        </p:nvPicPr>
        <p:blipFill rotWithShape="1">
          <a:blip r:embed="rId3"/>
          <a:srcRect t="12962" r="3" b="7"/>
          <a:stretch/>
        </p:blipFill>
        <p:spPr>
          <a:xfrm>
            <a:off x="485245" y="2366038"/>
            <a:ext cx="5423429" cy="3882362"/>
          </a:xfrm>
          <a:prstGeom prst="rect">
            <a:avLst/>
          </a:prstGeom>
        </p:spPr>
      </p:pic>
    </p:spTree>
    <p:extLst>
      <p:ext uri="{BB962C8B-B14F-4D97-AF65-F5344CB8AC3E}">
        <p14:creationId xmlns:p14="http://schemas.microsoft.com/office/powerpoint/2010/main" val="888484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1" name="Rectangle 20">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D2465-36E9-4A33-E68E-05E21AAF0C34}"/>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Pipeline for </a:t>
            </a:r>
            <a:br>
              <a:rPr lang="en-US" sz="3600" dirty="0">
                <a:solidFill>
                  <a:schemeClr val="accent1"/>
                </a:solidFill>
              </a:rPr>
            </a:br>
            <a:r>
              <a:rPr lang="en-US" sz="3600" dirty="0">
                <a:solidFill>
                  <a:schemeClr val="accent1"/>
                </a:solidFill>
              </a:rPr>
              <a:t>Horizon line detection</a:t>
            </a:r>
          </a:p>
        </p:txBody>
      </p:sp>
      <p:sp>
        <p:nvSpPr>
          <p:cNvPr id="23" name="Isosceles Triangle 22">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5" name="Straight Connector 24">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7" name="Isosceles Triangle 26">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Rectangle 5">
            <a:extLst>
              <a:ext uri="{FF2B5EF4-FFF2-40B4-BE49-F238E27FC236}">
                <a16:creationId xmlns:a16="http://schemas.microsoft.com/office/drawing/2014/main" id="{43798E77-4722-CCA4-B53F-AA6731F05876}"/>
              </a:ext>
            </a:extLst>
          </p:cNvPr>
          <p:cNvSpPr/>
          <p:nvPr/>
        </p:nvSpPr>
        <p:spPr>
          <a:xfrm>
            <a:off x="5772943" y="287063"/>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Getting the image feed from the camera</a:t>
            </a:r>
          </a:p>
        </p:txBody>
      </p:sp>
      <p:sp>
        <p:nvSpPr>
          <p:cNvPr id="7" name="Arrow: Down 6">
            <a:extLst>
              <a:ext uri="{FF2B5EF4-FFF2-40B4-BE49-F238E27FC236}">
                <a16:creationId xmlns:a16="http://schemas.microsoft.com/office/drawing/2014/main" id="{6104D9F2-727A-EB1D-25BF-E7F63DC8F383}"/>
              </a:ext>
            </a:extLst>
          </p:cNvPr>
          <p:cNvSpPr/>
          <p:nvPr/>
        </p:nvSpPr>
        <p:spPr>
          <a:xfrm>
            <a:off x="7808118" y="800090"/>
            <a:ext cx="102869" cy="2870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C3B2609-91F4-F4D5-D8C4-8CEDD3B8C8CA}"/>
              </a:ext>
            </a:extLst>
          </p:cNvPr>
          <p:cNvSpPr/>
          <p:nvPr/>
        </p:nvSpPr>
        <p:spPr>
          <a:xfrm>
            <a:off x="5772943" y="1087153"/>
            <a:ext cx="4207664"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Processing the image by applying </a:t>
            </a:r>
            <a:r>
              <a:rPr lang="en-US" sz="1100" dirty="0" err="1"/>
              <a:t>grayscaling</a:t>
            </a:r>
            <a:r>
              <a:rPr lang="en-US" sz="1100" dirty="0"/>
              <a:t> the image and applying gaussian blur to smoothen the image.</a:t>
            </a:r>
          </a:p>
        </p:txBody>
      </p:sp>
      <p:sp>
        <p:nvSpPr>
          <p:cNvPr id="20" name="Arrow: Down 19">
            <a:extLst>
              <a:ext uri="{FF2B5EF4-FFF2-40B4-BE49-F238E27FC236}">
                <a16:creationId xmlns:a16="http://schemas.microsoft.com/office/drawing/2014/main" id="{287AAF79-DD88-E3A7-CFE9-9BDD7A5B8E76}"/>
              </a:ext>
            </a:extLst>
          </p:cNvPr>
          <p:cNvSpPr/>
          <p:nvPr/>
        </p:nvSpPr>
        <p:spPr>
          <a:xfrm>
            <a:off x="7808118" y="1598719"/>
            <a:ext cx="102867" cy="3527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2" name="Rectangle 21">
            <a:extLst>
              <a:ext uri="{FF2B5EF4-FFF2-40B4-BE49-F238E27FC236}">
                <a16:creationId xmlns:a16="http://schemas.microsoft.com/office/drawing/2014/main" id="{9CE499FD-0B2F-118C-536F-87F84D87717B}"/>
              </a:ext>
            </a:extLst>
          </p:cNvPr>
          <p:cNvSpPr/>
          <p:nvPr/>
        </p:nvSpPr>
        <p:spPr>
          <a:xfrm>
            <a:off x="5772943" y="1961752"/>
            <a:ext cx="4207668" cy="5130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Using canny edge detection to detect the edges</a:t>
            </a:r>
          </a:p>
        </p:txBody>
      </p:sp>
      <p:sp>
        <p:nvSpPr>
          <p:cNvPr id="24" name="Arrow: Down 23">
            <a:extLst>
              <a:ext uri="{FF2B5EF4-FFF2-40B4-BE49-F238E27FC236}">
                <a16:creationId xmlns:a16="http://schemas.microsoft.com/office/drawing/2014/main" id="{B89887FA-BFA0-D079-C0E6-1C5E32BD8644}"/>
              </a:ext>
            </a:extLst>
          </p:cNvPr>
          <p:cNvSpPr/>
          <p:nvPr/>
        </p:nvSpPr>
        <p:spPr>
          <a:xfrm>
            <a:off x="7813832" y="2462985"/>
            <a:ext cx="62938" cy="3320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1EE156C-F07C-DE5E-8940-82F1FA310D42}"/>
              </a:ext>
            </a:extLst>
          </p:cNvPr>
          <p:cNvSpPr/>
          <p:nvPr/>
        </p:nvSpPr>
        <p:spPr>
          <a:xfrm>
            <a:off x="5772938" y="2822036"/>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Detecting the lines using </a:t>
            </a:r>
            <a:r>
              <a:rPr lang="en-US" sz="1100" dirty="0" err="1"/>
              <a:t>hough</a:t>
            </a:r>
            <a:r>
              <a:rPr lang="en-US" sz="1100" dirty="0"/>
              <a:t> transform and filtering out the horizontal lines.</a:t>
            </a:r>
          </a:p>
        </p:txBody>
      </p:sp>
      <p:sp>
        <p:nvSpPr>
          <p:cNvPr id="28" name="Arrow: Down 27">
            <a:extLst>
              <a:ext uri="{FF2B5EF4-FFF2-40B4-BE49-F238E27FC236}">
                <a16:creationId xmlns:a16="http://schemas.microsoft.com/office/drawing/2014/main" id="{54A865B6-69BC-7BEB-356F-B9EA54B1A617}"/>
              </a:ext>
            </a:extLst>
          </p:cNvPr>
          <p:cNvSpPr/>
          <p:nvPr/>
        </p:nvSpPr>
        <p:spPr>
          <a:xfrm>
            <a:off x="7813832" y="3343530"/>
            <a:ext cx="45719" cy="34635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FE75EC0-E48E-94EB-A5A0-1EACBAC99DA3}"/>
              </a:ext>
            </a:extLst>
          </p:cNvPr>
          <p:cNvSpPr/>
          <p:nvPr/>
        </p:nvSpPr>
        <p:spPr>
          <a:xfrm>
            <a:off x="5778578" y="3702517"/>
            <a:ext cx="4207663" cy="48987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Finding the intersection point between the lines</a:t>
            </a:r>
          </a:p>
        </p:txBody>
      </p:sp>
      <p:sp>
        <p:nvSpPr>
          <p:cNvPr id="30" name="Arrow: Down 29">
            <a:extLst>
              <a:ext uri="{FF2B5EF4-FFF2-40B4-BE49-F238E27FC236}">
                <a16:creationId xmlns:a16="http://schemas.microsoft.com/office/drawing/2014/main" id="{58029D80-231F-7894-582B-7DE4FF41B699}"/>
              </a:ext>
            </a:extLst>
          </p:cNvPr>
          <p:cNvSpPr/>
          <p:nvPr/>
        </p:nvSpPr>
        <p:spPr>
          <a:xfrm>
            <a:off x="7831052" y="4192394"/>
            <a:ext cx="45719" cy="3645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2E7E6B8-DA2E-5AFE-B913-88E47DECA9C3}"/>
              </a:ext>
            </a:extLst>
          </p:cNvPr>
          <p:cNvSpPr/>
          <p:nvPr/>
        </p:nvSpPr>
        <p:spPr>
          <a:xfrm>
            <a:off x="5778572" y="4591148"/>
            <a:ext cx="4207669" cy="51385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Extracting the y-coordinates from the intersection points</a:t>
            </a:r>
          </a:p>
        </p:txBody>
      </p:sp>
      <p:sp>
        <p:nvSpPr>
          <p:cNvPr id="32" name="Arrow: Down 31">
            <a:extLst>
              <a:ext uri="{FF2B5EF4-FFF2-40B4-BE49-F238E27FC236}">
                <a16:creationId xmlns:a16="http://schemas.microsoft.com/office/drawing/2014/main" id="{08682DAF-8D61-1131-6079-D60D0F5AA28C}"/>
              </a:ext>
            </a:extLst>
          </p:cNvPr>
          <p:cNvSpPr/>
          <p:nvPr/>
        </p:nvSpPr>
        <p:spPr>
          <a:xfrm>
            <a:off x="7831052" y="5104998"/>
            <a:ext cx="51433" cy="33788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33" name="Rectangle 32">
            <a:extLst>
              <a:ext uri="{FF2B5EF4-FFF2-40B4-BE49-F238E27FC236}">
                <a16:creationId xmlns:a16="http://schemas.microsoft.com/office/drawing/2014/main" id="{6F6C92B6-E860-A56D-E08F-10F90BA8BD7C}"/>
              </a:ext>
            </a:extLst>
          </p:cNvPr>
          <p:cNvSpPr/>
          <p:nvPr/>
        </p:nvSpPr>
        <p:spPr>
          <a:xfrm>
            <a:off x="5765504" y="5434434"/>
            <a:ext cx="4214203" cy="48987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Choosing the most frequently occurring y-coordinate and drawing the horizon line. </a:t>
            </a:r>
          </a:p>
        </p:txBody>
      </p:sp>
    </p:spTree>
    <p:extLst>
      <p:ext uri="{BB962C8B-B14F-4D97-AF65-F5344CB8AC3E}">
        <p14:creationId xmlns:p14="http://schemas.microsoft.com/office/powerpoint/2010/main" val="722389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6" name="Straight Connector 25">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2"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Isosceles Triangle 44">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8"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Isosceles Triangle 48">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0" name="Isosceles Triangle 49">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51" name="Rectangle 50">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E95823-2283-D3CC-C8D6-692230461483}"/>
              </a:ext>
            </a:extLst>
          </p:cNvPr>
          <p:cNvSpPr>
            <a:spLocks noGrp="1"/>
          </p:cNvSpPr>
          <p:nvPr>
            <p:ph type="ctrTitle"/>
          </p:nvPr>
        </p:nvSpPr>
        <p:spPr>
          <a:xfrm>
            <a:off x="1043950" y="1179152"/>
            <a:ext cx="3153958" cy="1474984"/>
          </a:xfrm>
        </p:spPr>
        <p:txBody>
          <a:bodyPr vert="horz" lIns="91440" tIns="45720" rIns="91440" bIns="45720" rtlCol="0" anchor="ctr">
            <a:normAutofit/>
          </a:bodyPr>
          <a:lstStyle/>
          <a:p>
            <a:r>
              <a:rPr lang="en-US" sz="3600" dirty="0">
                <a:solidFill>
                  <a:schemeClr val="accent1"/>
                </a:solidFill>
              </a:rPr>
              <a:t>Paper Following</a:t>
            </a:r>
          </a:p>
        </p:txBody>
      </p:sp>
      <p:sp>
        <p:nvSpPr>
          <p:cNvPr id="39" name="Isosceles Triangle 38">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41" name="Straight Connector 40">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C7CCCA5D-79A9-3026-5E91-E22E8E8A29B9}"/>
              </a:ext>
            </a:extLst>
          </p:cNvPr>
          <p:cNvSpPr>
            <a:spLocks noGrp="1"/>
          </p:cNvSpPr>
          <p:nvPr>
            <p:ph type="body" sz="quarter" idx="11"/>
          </p:nvPr>
        </p:nvSpPr>
        <p:spPr>
          <a:xfrm>
            <a:off x="4978917" y="1109145"/>
            <a:ext cx="6382047" cy="2067442"/>
          </a:xfrm>
        </p:spPr>
        <p:txBody>
          <a:bodyPr vert="horz" lIns="91440" tIns="45720" rIns="91440" bIns="45720" rtlCol="0" anchor="ctr">
            <a:normAutofit/>
          </a:bodyPr>
          <a:lstStyle/>
          <a:p>
            <a:pPr>
              <a:buFont typeface="Wingdings 3" charset="2"/>
              <a:buChar char=""/>
            </a:pPr>
            <a:r>
              <a:rPr lang="en-US" dirty="0">
                <a:solidFill>
                  <a:schemeClr val="tx1">
                    <a:lumMod val="75000"/>
                    <a:lumOff val="25000"/>
                  </a:schemeClr>
                </a:solidFill>
              </a:rPr>
              <a:t>The Purpose of paper following in this project is to make the </a:t>
            </a:r>
            <a:r>
              <a:rPr lang="en-US" dirty="0" err="1">
                <a:solidFill>
                  <a:schemeClr val="tx1">
                    <a:lumMod val="75000"/>
                    <a:lumOff val="25000"/>
                  </a:schemeClr>
                </a:solidFill>
              </a:rPr>
              <a:t>turtlebot</a:t>
            </a:r>
            <a:r>
              <a:rPr lang="en-US" dirty="0">
                <a:solidFill>
                  <a:schemeClr val="tx1">
                    <a:lumMod val="75000"/>
                    <a:lumOff val="25000"/>
                  </a:schemeClr>
                </a:solidFill>
              </a:rPr>
              <a:t> follow a trajectory made by placing series of papers visible below the horizon line. </a:t>
            </a:r>
          </a:p>
        </p:txBody>
      </p:sp>
      <p:sp>
        <p:nvSpPr>
          <p:cNvPr id="43" name="Isosceles Triangle 42">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descr="A person standing on a wooden floor&#10;&#10;Description automatically generated">
            <a:extLst>
              <a:ext uri="{FF2B5EF4-FFF2-40B4-BE49-F238E27FC236}">
                <a16:creationId xmlns:a16="http://schemas.microsoft.com/office/drawing/2014/main" id="{34B00CC6-39DC-83D0-6D6D-135ACBE965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7485" y="3161781"/>
            <a:ext cx="3856774" cy="2854012"/>
          </a:xfrm>
          <a:prstGeom prst="rect">
            <a:avLst/>
          </a:prstGeom>
        </p:spPr>
      </p:pic>
    </p:spTree>
    <p:extLst>
      <p:ext uri="{BB962C8B-B14F-4D97-AF65-F5344CB8AC3E}">
        <p14:creationId xmlns:p14="http://schemas.microsoft.com/office/powerpoint/2010/main" val="658215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481DAD-C7BE-CB85-A51C-FBB21AA7F198}"/>
              </a:ext>
            </a:extLst>
          </p:cNvPr>
          <p:cNvSpPr>
            <a:spLocks noGrp="1"/>
          </p:cNvSpPr>
          <p:nvPr>
            <p:ph type="ctrTitle"/>
          </p:nvPr>
        </p:nvSpPr>
        <p:spPr>
          <a:xfrm>
            <a:off x="992753" y="886258"/>
            <a:ext cx="3597985" cy="2410716"/>
          </a:xfrm>
        </p:spPr>
        <p:txBody>
          <a:bodyPr vert="horz" lIns="91440" tIns="45720" rIns="91440" bIns="45720" rtlCol="0" anchor="ctr">
            <a:normAutofit/>
          </a:bodyPr>
          <a:lstStyle/>
          <a:p>
            <a:r>
              <a:rPr lang="en-US" sz="3600" dirty="0">
                <a:solidFill>
                  <a:schemeClr val="accent1"/>
                </a:solidFill>
              </a:rPr>
              <a:t>Pipeline for paper following</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a:extLst>
              <a:ext uri="{FF2B5EF4-FFF2-40B4-BE49-F238E27FC236}">
                <a16:creationId xmlns:a16="http://schemas.microsoft.com/office/drawing/2014/main" id="{24398C4D-D83D-FCE6-8BFD-1A94C83D00C9}"/>
              </a:ext>
            </a:extLst>
          </p:cNvPr>
          <p:cNvPicPr>
            <a:picLocks noChangeAspect="1"/>
          </p:cNvPicPr>
          <p:nvPr/>
        </p:nvPicPr>
        <p:blipFill rotWithShape="1">
          <a:blip r:embed="rId2"/>
          <a:srcRect t="4526"/>
          <a:stretch/>
        </p:blipFill>
        <p:spPr>
          <a:xfrm>
            <a:off x="989579" y="3048000"/>
            <a:ext cx="3284738" cy="2461131"/>
          </a:xfrm>
          <a:prstGeom prst="rect">
            <a:avLst/>
          </a:prstGeom>
        </p:spPr>
      </p:pic>
      <p:sp>
        <p:nvSpPr>
          <p:cNvPr id="21" name="Rectangle 20">
            <a:extLst>
              <a:ext uri="{FF2B5EF4-FFF2-40B4-BE49-F238E27FC236}">
                <a16:creationId xmlns:a16="http://schemas.microsoft.com/office/drawing/2014/main" id="{22B761A8-68CF-BD15-78B7-4EAE11606030}"/>
              </a:ext>
            </a:extLst>
          </p:cNvPr>
          <p:cNvSpPr/>
          <p:nvPr/>
        </p:nvSpPr>
        <p:spPr>
          <a:xfrm>
            <a:off x="5778572" y="287063"/>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Getting the image from the camera feed</a:t>
            </a:r>
          </a:p>
        </p:txBody>
      </p:sp>
      <p:sp>
        <p:nvSpPr>
          <p:cNvPr id="23" name="Arrow: Down 22">
            <a:extLst>
              <a:ext uri="{FF2B5EF4-FFF2-40B4-BE49-F238E27FC236}">
                <a16:creationId xmlns:a16="http://schemas.microsoft.com/office/drawing/2014/main" id="{64D0D9C4-443B-7530-2A9B-B36CB9D34358}"/>
              </a:ext>
            </a:extLst>
          </p:cNvPr>
          <p:cNvSpPr/>
          <p:nvPr/>
        </p:nvSpPr>
        <p:spPr>
          <a:xfrm>
            <a:off x="7808118" y="800090"/>
            <a:ext cx="102869" cy="2870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7D4663B-6A42-F3AC-A831-F933D4D645E5}"/>
              </a:ext>
            </a:extLst>
          </p:cNvPr>
          <p:cNvSpPr/>
          <p:nvPr/>
        </p:nvSpPr>
        <p:spPr>
          <a:xfrm>
            <a:off x="5752933" y="1087153"/>
            <a:ext cx="4207664"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Pre - Processing the image</a:t>
            </a:r>
          </a:p>
        </p:txBody>
      </p:sp>
      <p:sp>
        <p:nvSpPr>
          <p:cNvPr id="27" name="Arrow: Down 26">
            <a:extLst>
              <a:ext uri="{FF2B5EF4-FFF2-40B4-BE49-F238E27FC236}">
                <a16:creationId xmlns:a16="http://schemas.microsoft.com/office/drawing/2014/main" id="{11380559-AB2B-840D-039C-A10B1B3A377F}"/>
              </a:ext>
            </a:extLst>
          </p:cNvPr>
          <p:cNvSpPr/>
          <p:nvPr/>
        </p:nvSpPr>
        <p:spPr>
          <a:xfrm>
            <a:off x="7808118" y="1598719"/>
            <a:ext cx="102867" cy="3527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8" name="Rectangle 27">
            <a:extLst>
              <a:ext uri="{FF2B5EF4-FFF2-40B4-BE49-F238E27FC236}">
                <a16:creationId xmlns:a16="http://schemas.microsoft.com/office/drawing/2014/main" id="{1877DA39-DF99-C7C1-DE51-57F2949ACFCB}"/>
              </a:ext>
            </a:extLst>
          </p:cNvPr>
          <p:cNvSpPr/>
          <p:nvPr/>
        </p:nvSpPr>
        <p:spPr>
          <a:xfrm>
            <a:off x="5772943" y="1961752"/>
            <a:ext cx="4207668" cy="5130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Converting the color space to HSV</a:t>
            </a:r>
          </a:p>
        </p:txBody>
      </p:sp>
      <p:sp>
        <p:nvSpPr>
          <p:cNvPr id="29" name="Arrow: Down 28">
            <a:extLst>
              <a:ext uri="{FF2B5EF4-FFF2-40B4-BE49-F238E27FC236}">
                <a16:creationId xmlns:a16="http://schemas.microsoft.com/office/drawing/2014/main" id="{4CE3E0E5-9473-B261-0058-BB9FAFACB95E}"/>
              </a:ext>
            </a:extLst>
          </p:cNvPr>
          <p:cNvSpPr/>
          <p:nvPr/>
        </p:nvSpPr>
        <p:spPr>
          <a:xfrm>
            <a:off x="7813832" y="2462985"/>
            <a:ext cx="62938" cy="3320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AA52FEF-DCAC-EC22-68E5-8C0C2766B680}"/>
              </a:ext>
            </a:extLst>
          </p:cNvPr>
          <p:cNvSpPr/>
          <p:nvPr/>
        </p:nvSpPr>
        <p:spPr>
          <a:xfrm>
            <a:off x="5752933" y="2838338"/>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Applying morphology to the kernel</a:t>
            </a:r>
          </a:p>
        </p:txBody>
      </p:sp>
      <p:sp>
        <p:nvSpPr>
          <p:cNvPr id="31" name="Arrow: Down 30">
            <a:extLst>
              <a:ext uri="{FF2B5EF4-FFF2-40B4-BE49-F238E27FC236}">
                <a16:creationId xmlns:a16="http://schemas.microsoft.com/office/drawing/2014/main" id="{66642896-E55E-FCDD-0AC4-66924EFD7122}"/>
              </a:ext>
            </a:extLst>
          </p:cNvPr>
          <p:cNvSpPr/>
          <p:nvPr/>
        </p:nvSpPr>
        <p:spPr>
          <a:xfrm>
            <a:off x="7813832" y="3343530"/>
            <a:ext cx="45719" cy="34635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C237D62-945B-BFD5-E18B-04C733BA7642}"/>
              </a:ext>
            </a:extLst>
          </p:cNvPr>
          <p:cNvSpPr/>
          <p:nvPr/>
        </p:nvSpPr>
        <p:spPr>
          <a:xfrm>
            <a:off x="5778578" y="3702517"/>
            <a:ext cx="4207663" cy="48987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Detecting the contours and filtering them</a:t>
            </a:r>
          </a:p>
        </p:txBody>
      </p:sp>
      <p:sp>
        <p:nvSpPr>
          <p:cNvPr id="33" name="Arrow: Down 32">
            <a:extLst>
              <a:ext uri="{FF2B5EF4-FFF2-40B4-BE49-F238E27FC236}">
                <a16:creationId xmlns:a16="http://schemas.microsoft.com/office/drawing/2014/main" id="{2A5188DB-DA98-B9B3-21EB-E2051865EC9E}"/>
              </a:ext>
            </a:extLst>
          </p:cNvPr>
          <p:cNvSpPr/>
          <p:nvPr/>
        </p:nvSpPr>
        <p:spPr>
          <a:xfrm>
            <a:off x="7807621" y="4192394"/>
            <a:ext cx="75221" cy="3645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B7C5ECC-4881-B85A-C537-362522DA3698}"/>
              </a:ext>
            </a:extLst>
          </p:cNvPr>
          <p:cNvSpPr/>
          <p:nvPr/>
        </p:nvSpPr>
        <p:spPr>
          <a:xfrm>
            <a:off x="5778572" y="4591148"/>
            <a:ext cx="4207669" cy="51385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Calculating the centroid of largest contour and determine the position of the paper with respect to camera </a:t>
            </a:r>
          </a:p>
        </p:txBody>
      </p:sp>
      <p:sp>
        <p:nvSpPr>
          <p:cNvPr id="35" name="Arrow: Down 34">
            <a:extLst>
              <a:ext uri="{FF2B5EF4-FFF2-40B4-BE49-F238E27FC236}">
                <a16:creationId xmlns:a16="http://schemas.microsoft.com/office/drawing/2014/main" id="{72638157-A0CA-F8DA-94A4-634F7C5D0EEA}"/>
              </a:ext>
            </a:extLst>
          </p:cNvPr>
          <p:cNvSpPr/>
          <p:nvPr/>
        </p:nvSpPr>
        <p:spPr>
          <a:xfrm>
            <a:off x="7831052" y="5104998"/>
            <a:ext cx="51433" cy="33788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36" name="Rectangle 35">
            <a:extLst>
              <a:ext uri="{FF2B5EF4-FFF2-40B4-BE49-F238E27FC236}">
                <a16:creationId xmlns:a16="http://schemas.microsoft.com/office/drawing/2014/main" id="{7B0E1CA9-AB16-60F9-0702-8393285BB0A0}"/>
              </a:ext>
            </a:extLst>
          </p:cNvPr>
          <p:cNvSpPr/>
          <p:nvPr/>
        </p:nvSpPr>
        <p:spPr>
          <a:xfrm>
            <a:off x="5781383" y="5451348"/>
            <a:ext cx="4214203" cy="48987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r>
              <a:rPr lang="en-US" sz="1100" dirty="0">
                <a:latin typeface="Adobe Heiti Std R" panose="020B0400000000000000" pitchFamily="34" charset="-128"/>
                <a:ea typeface="Adobe Heiti Std R" panose="020B0400000000000000" pitchFamily="34" charset="-128"/>
              </a:rPr>
              <a:t>Contours and centroid is drawn on the image to have a visual feedback and robot follows the paper considering it as path. </a:t>
            </a:r>
          </a:p>
        </p:txBody>
      </p:sp>
    </p:spTree>
    <p:extLst>
      <p:ext uri="{BB962C8B-B14F-4D97-AF65-F5344CB8AC3E}">
        <p14:creationId xmlns:p14="http://schemas.microsoft.com/office/powerpoint/2010/main" val="1224506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C39CB1-5CCB-15A2-3E31-F8F4ECE03623}"/>
              </a:ext>
            </a:extLst>
          </p:cNvPr>
          <p:cNvSpPr>
            <a:spLocks noGrp="1"/>
          </p:cNvSpPr>
          <p:nvPr>
            <p:ph type="ctrTitle"/>
          </p:nvPr>
        </p:nvSpPr>
        <p:spPr>
          <a:xfrm>
            <a:off x="993245" y="2771808"/>
            <a:ext cx="3338029" cy="1498644"/>
          </a:xfrm>
        </p:spPr>
        <p:txBody>
          <a:bodyPr vert="horz" lIns="91440" tIns="45720" rIns="91440" bIns="45720" rtlCol="0" anchor="ctr">
            <a:normAutofit/>
          </a:bodyPr>
          <a:lstStyle/>
          <a:p>
            <a:r>
              <a:rPr lang="en-US" sz="3600" dirty="0">
                <a:solidFill>
                  <a:schemeClr val="accent1"/>
                </a:solidFill>
              </a:rPr>
              <a:t>Stop Sign detection</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BE712BBA-49D6-8E54-3EB7-0F99A337FF6C}"/>
              </a:ext>
            </a:extLst>
          </p:cNvPr>
          <p:cNvSpPr>
            <a:spLocks noGrp="1"/>
          </p:cNvSpPr>
          <p:nvPr>
            <p:ph type="body" sz="quarter" idx="11"/>
          </p:nvPr>
        </p:nvSpPr>
        <p:spPr>
          <a:xfrm>
            <a:off x="4978918" y="1109145"/>
            <a:ext cx="6370486" cy="1938855"/>
          </a:xfrm>
        </p:spPr>
        <p:txBody>
          <a:bodyPr vert="horz" lIns="91440" tIns="45720" rIns="91440" bIns="45720" rtlCol="0" anchor="ctr">
            <a:normAutofit/>
          </a:bodyPr>
          <a:lstStyle/>
          <a:p>
            <a:pPr>
              <a:buFont typeface="Wingdings 3" charset="2"/>
              <a:buChar char=""/>
            </a:pPr>
            <a:r>
              <a:rPr lang="en-US" dirty="0">
                <a:solidFill>
                  <a:schemeClr val="tx1">
                    <a:lumMod val="75000"/>
                    <a:lumOff val="25000"/>
                  </a:schemeClr>
                </a:solidFill>
              </a:rPr>
              <a:t>The stop sign detection is done to make the robot stop when a stop sign is visible in the camera feed of the robot.</a:t>
            </a: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a:extLst>
              <a:ext uri="{FF2B5EF4-FFF2-40B4-BE49-F238E27FC236}">
                <a16:creationId xmlns:a16="http://schemas.microsoft.com/office/drawing/2014/main" id="{B3B158A9-D537-3ABF-18D7-CD2646EF57B8}"/>
              </a:ext>
            </a:extLst>
          </p:cNvPr>
          <p:cNvPicPr>
            <a:picLocks noChangeAspect="1"/>
          </p:cNvPicPr>
          <p:nvPr/>
        </p:nvPicPr>
        <p:blipFill>
          <a:blip r:embed="rId2"/>
          <a:stretch>
            <a:fillRect/>
          </a:stretch>
        </p:blipFill>
        <p:spPr>
          <a:xfrm>
            <a:off x="5596177" y="3139546"/>
            <a:ext cx="3853006" cy="2261812"/>
          </a:xfrm>
          <a:prstGeom prst="rect">
            <a:avLst/>
          </a:prstGeom>
        </p:spPr>
      </p:pic>
    </p:spTree>
    <p:extLst>
      <p:ext uri="{BB962C8B-B14F-4D97-AF65-F5344CB8AC3E}">
        <p14:creationId xmlns:p14="http://schemas.microsoft.com/office/powerpoint/2010/main" val="2187608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9B2D2-E65A-DAB8-5EB0-25BE17A9602C}"/>
              </a:ext>
            </a:extLst>
          </p:cNvPr>
          <p:cNvSpPr>
            <a:spLocks noGrp="1"/>
          </p:cNvSpPr>
          <p:nvPr>
            <p:ph type="ctrTitle"/>
          </p:nvPr>
        </p:nvSpPr>
        <p:spPr>
          <a:xfrm>
            <a:off x="1043950" y="1179151"/>
            <a:ext cx="3300646" cy="4463889"/>
          </a:xfrm>
        </p:spPr>
        <p:txBody>
          <a:bodyPr vert="horz" lIns="91440" tIns="45720" rIns="91440" bIns="45720" rtlCol="0" anchor="ctr">
            <a:normAutofit/>
          </a:bodyPr>
          <a:lstStyle/>
          <a:p>
            <a:r>
              <a:rPr lang="en-US" sz="3600" dirty="0">
                <a:solidFill>
                  <a:schemeClr val="accent1"/>
                </a:solidFill>
              </a:rPr>
              <a:t>Pipeline for Stop sign detection</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Rectangle 4">
            <a:extLst>
              <a:ext uri="{FF2B5EF4-FFF2-40B4-BE49-F238E27FC236}">
                <a16:creationId xmlns:a16="http://schemas.microsoft.com/office/drawing/2014/main" id="{3239E5B6-43DE-A609-9B91-296A206DF13A}"/>
              </a:ext>
            </a:extLst>
          </p:cNvPr>
          <p:cNvSpPr/>
          <p:nvPr/>
        </p:nvSpPr>
        <p:spPr>
          <a:xfrm>
            <a:off x="5778572" y="287063"/>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Getting the image from the camera feed and.</a:t>
            </a:r>
          </a:p>
        </p:txBody>
      </p:sp>
      <p:sp>
        <p:nvSpPr>
          <p:cNvPr id="6" name="Arrow: Down 5">
            <a:extLst>
              <a:ext uri="{FF2B5EF4-FFF2-40B4-BE49-F238E27FC236}">
                <a16:creationId xmlns:a16="http://schemas.microsoft.com/office/drawing/2014/main" id="{30BA56B4-58B7-66BF-7FC9-054A3C55E984}"/>
              </a:ext>
            </a:extLst>
          </p:cNvPr>
          <p:cNvSpPr/>
          <p:nvPr/>
        </p:nvSpPr>
        <p:spPr>
          <a:xfrm>
            <a:off x="7725638" y="803046"/>
            <a:ext cx="102869" cy="2870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03878B9-94F5-0E9F-63AE-C25D7EAAF720}"/>
              </a:ext>
            </a:extLst>
          </p:cNvPr>
          <p:cNvSpPr/>
          <p:nvPr/>
        </p:nvSpPr>
        <p:spPr>
          <a:xfrm>
            <a:off x="5778577" y="2002380"/>
            <a:ext cx="4207664"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Loading a pre-trained </a:t>
            </a:r>
            <a:r>
              <a:rPr lang="en-US" sz="1100" dirty="0" err="1"/>
              <a:t>Haar</a:t>
            </a:r>
            <a:r>
              <a:rPr lang="en-US" sz="1100" dirty="0"/>
              <a:t> cascade classifier for detecting stop-sign.</a:t>
            </a:r>
          </a:p>
        </p:txBody>
      </p:sp>
      <p:sp>
        <p:nvSpPr>
          <p:cNvPr id="19" name="Arrow: Down 18">
            <a:extLst>
              <a:ext uri="{FF2B5EF4-FFF2-40B4-BE49-F238E27FC236}">
                <a16:creationId xmlns:a16="http://schemas.microsoft.com/office/drawing/2014/main" id="{6C0CAC93-3DD3-197C-262F-4A7E23D3073C}"/>
              </a:ext>
            </a:extLst>
          </p:cNvPr>
          <p:cNvSpPr/>
          <p:nvPr/>
        </p:nvSpPr>
        <p:spPr>
          <a:xfrm>
            <a:off x="7747499" y="2548847"/>
            <a:ext cx="102867" cy="35270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1" name="Rectangle 20">
            <a:extLst>
              <a:ext uri="{FF2B5EF4-FFF2-40B4-BE49-F238E27FC236}">
                <a16:creationId xmlns:a16="http://schemas.microsoft.com/office/drawing/2014/main" id="{FF1DDBBD-BC3A-7B9B-78FF-79102F065D22}"/>
              </a:ext>
            </a:extLst>
          </p:cNvPr>
          <p:cNvSpPr/>
          <p:nvPr/>
        </p:nvSpPr>
        <p:spPr>
          <a:xfrm>
            <a:off x="5778573" y="2907459"/>
            <a:ext cx="4207668" cy="513028"/>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Implementing the </a:t>
            </a:r>
            <a:r>
              <a:rPr lang="en-US" sz="1100" dirty="0" err="1"/>
              <a:t>Haar</a:t>
            </a:r>
            <a:r>
              <a:rPr lang="en-US" sz="1100" dirty="0"/>
              <a:t> cascade classifier to the processed image.</a:t>
            </a:r>
          </a:p>
        </p:txBody>
      </p:sp>
      <p:sp>
        <p:nvSpPr>
          <p:cNvPr id="23" name="Arrow: Down 22">
            <a:extLst>
              <a:ext uri="{FF2B5EF4-FFF2-40B4-BE49-F238E27FC236}">
                <a16:creationId xmlns:a16="http://schemas.microsoft.com/office/drawing/2014/main" id="{3C851903-94DE-4C7A-147A-28EF92C3F2C4}"/>
              </a:ext>
            </a:extLst>
          </p:cNvPr>
          <p:cNvSpPr/>
          <p:nvPr/>
        </p:nvSpPr>
        <p:spPr>
          <a:xfrm>
            <a:off x="7770507" y="3445552"/>
            <a:ext cx="62938" cy="3320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850B5C9-D5E4-54A0-3CBB-623459896493}"/>
              </a:ext>
            </a:extLst>
          </p:cNvPr>
          <p:cNvSpPr/>
          <p:nvPr/>
        </p:nvSpPr>
        <p:spPr>
          <a:xfrm>
            <a:off x="5772038" y="3780947"/>
            <a:ext cx="4207669" cy="513027"/>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Additional checks to confirm the presence of stop sign.</a:t>
            </a:r>
          </a:p>
        </p:txBody>
      </p:sp>
      <p:sp>
        <p:nvSpPr>
          <p:cNvPr id="27" name="Arrow: Down 26">
            <a:extLst>
              <a:ext uri="{FF2B5EF4-FFF2-40B4-BE49-F238E27FC236}">
                <a16:creationId xmlns:a16="http://schemas.microsoft.com/office/drawing/2014/main" id="{00572711-7583-C749-E343-4E5E66AA10AD}"/>
              </a:ext>
            </a:extLst>
          </p:cNvPr>
          <p:cNvSpPr/>
          <p:nvPr/>
        </p:nvSpPr>
        <p:spPr>
          <a:xfrm>
            <a:off x="7798933" y="4324831"/>
            <a:ext cx="45719" cy="34635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59059CD-BCB5-C07A-1ADE-7DE2C9EFC89F}"/>
              </a:ext>
            </a:extLst>
          </p:cNvPr>
          <p:cNvSpPr/>
          <p:nvPr/>
        </p:nvSpPr>
        <p:spPr>
          <a:xfrm>
            <a:off x="5772930" y="4647146"/>
            <a:ext cx="4207663" cy="48987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Stopping the robot when the stop sign is visible in the camera feed.</a:t>
            </a:r>
          </a:p>
        </p:txBody>
      </p:sp>
      <p:sp>
        <p:nvSpPr>
          <p:cNvPr id="29" name="Arrow: Down 28">
            <a:extLst>
              <a:ext uri="{FF2B5EF4-FFF2-40B4-BE49-F238E27FC236}">
                <a16:creationId xmlns:a16="http://schemas.microsoft.com/office/drawing/2014/main" id="{B453BFCA-8059-5CB9-7E7B-69EE41FD4A32}"/>
              </a:ext>
            </a:extLst>
          </p:cNvPr>
          <p:cNvSpPr/>
          <p:nvPr/>
        </p:nvSpPr>
        <p:spPr>
          <a:xfrm>
            <a:off x="7770507" y="5179535"/>
            <a:ext cx="69079" cy="3645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D46FFA1-559C-7AED-AB57-696732C8D440}"/>
              </a:ext>
            </a:extLst>
          </p:cNvPr>
          <p:cNvSpPr/>
          <p:nvPr/>
        </p:nvSpPr>
        <p:spPr>
          <a:xfrm>
            <a:off x="5772930" y="5544060"/>
            <a:ext cx="4207669" cy="51385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Drawing Boxes to show the stop signs has been detected.</a:t>
            </a:r>
          </a:p>
        </p:txBody>
      </p:sp>
      <p:sp>
        <p:nvSpPr>
          <p:cNvPr id="3" name="Rectangle 2">
            <a:extLst>
              <a:ext uri="{FF2B5EF4-FFF2-40B4-BE49-F238E27FC236}">
                <a16:creationId xmlns:a16="http://schemas.microsoft.com/office/drawing/2014/main" id="{A1A93B53-FF85-35E5-734B-6086D45CF98E}"/>
              </a:ext>
            </a:extLst>
          </p:cNvPr>
          <p:cNvSpPr/>
          <p:nvPr/>
        </p:nvSpPr>
        <p:spPr>
          <a:xfrm>
            <a:off x="5778572" y="1087153"/>
            <a:ext cx="4207652" cy="508190"/>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100" dirty="0"/>
              <a:t>Preprocessing the image to grayscale</a:t>
            </a:r>
          </a:p>
        </p:txBody>
      </p:sp>
      <p:sp>
        <p:nvSpPr>
          <p:cNvPr id="4" name="Arrow: Down 3">
            <a:extLst>
              <a:ext uri="{FF2B5EF4-FFF2-40B4-BE49-F238E27FC236}">
                <a16:creationId xmlns:a16="http://schemas.microsoft.com/office/drawing/2014/main" id="{DEBD2021-C0C8-00D8-5164-E67F16B81974}"/>
              </a:ext>
            </a:extLst>
          </p:cNvPr>
          <p:cNvSpPr/>
          <p:nvPr/>
        </p:nvSpPr>
        <p:spPr>
          <a:xfrm>
            <a:off x="7753214" y="1595343"/>
            <a:ext cx="45719" cy="40112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687341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21FFAC0-05A2-416A-B06C-C248395482CF}">
  <ds:schemaRefs>
    <ds:schemaRef ds:uri="http://schemas.microsoft.com/sharepoint/v3/contenttype/forms"/>
  </ds:schemaRefs>
</ds:datastoreItem>
</file>

<file path=customXml/itemProps3.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710</TotalTime>
  <Words>687</Words>
  <Application>Microsoft Office PowerPoint</Application>
  <PresentationFormat>Widescreen</PresentationFormat>
  <Paragraphs>85</Paragraphs>
  <Slides>16</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Adobe Fan Heiti Std B</vt:lpstr>
      <vt:lpstr>Adobe Heiti Std R</vt:lpstr>
      <vt:lpstr>Arial</vt:lpstr>
      <vt:lpstr>Calibri</vt:lpstr>
      <vt:lpstr>Trebuchet MS</vt:lpstr>
      <vt:lpstr>Wingdings 3</vt:lpstr>
      <vt:lpstr>Facet</vt:lpstr>
      <vt:lpstr> ENPM 673 TURTLEBOT CHALLENGE  Group -13</vt:lpstr>
      <vt:lpstr>Group Members</vt:lpstr>
      <vt:lpstr>INTRODUCTION</vt:lpstr>
      <vt:lpstr>Horizon Line Detection</vt:lpstr>
      <vt:lpstr>Pipeline for  Horizon line detection</vt:lpstr>
      <vt:lpstr>Paper Following</vt:lpstr>
      <vt:lpstr>Pipeline for paper following</vt:lpstr>
      <vt:lpstr>Stop Sign detection</vt:lpstr>
      <vt:lpstr>Pipeline for Stop sign detection</vt:lpstr>
      <vt:lpstr>Optical Flow</vt:lpstr>
      <vt:lpstr>Pipeline for optical flow</vt:lpstr>
      <vt:lpstr>ROS2 PIPELINE</vt:lpstr>
      <vt:lpstr>Challenged Faced</vt:lpstr>
      <vt:lpstr>Video Links</vt:lpstr>
      <vt:lpstr>Conclusion</vt:lpstr>
      <vt:lpstr>THANK YOU  Group - 13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TURTLEBOT CHALLENGE</dc:title>
  <dc:creator>Varun Lakshmanan</dc:creator>
  <cp:lastModifiedBy>Varun Lakshmanan</cp:lastModifiedBy>
  <cp:revision>21</cp:revision>
  <dcterms:created xsi:type="dcterms:W3CDTF">2024-05-13T17:21:22Z</dcterms:created>
  <dcterms:modified xsi:type="dcterms:W3CDTF">2024-05-17T01:24:30Z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